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16"/>
  </p:notesMasterIdLst>
  <p:handoutMasterIdLst>
    <p:handoutMasterId r:id="rId17"/>
  </p:handoutMasterIdLst>
  <p:sldIdLst>
    <p:sldId id="377" r:id="rId2"/>
    <p:sldId id="320" r:id="rId3"/>
    <p:sldId id="374" r:id="rId4"/>
    <p:sldId id="315" r:id="rId5"/>
    <p:sldId id="318" r:id="rId6"/>
    <p:sldId id="319" r:id="rId7"/>
    <p:sldId id="321" r:id="rId8"/>
    <p:sldId id="312" r:id="rId9"/>
    <p:sldId id="313" r:id="rId10"/>
    <p:sldId id="316" r:id="rId11"/>
    <p:sldId id="323" r:id="rId12"/>
    <p:sldId id="314" r:id="rId13"/>
    <p:sldId id="375" r:id="rId14"/>
    <p:sldId id="378" r:id="rId1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unier, Olivier" initials="MO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3B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28" autoAdjust="0"/>
    <p:restoredTop sz="94830" autoAdjust="0"/>
  </p:normalViewPr>
  <p:slideViewPr>
    <p:cSldViewPr snapToGrid="0">
      <p:cViewPr varScale="1">
        <p:scale>
          <a:sx n="143" d="100"/>
          <a:sy n="143" d="100"/>
        </p:scale>
        <p:origin x="40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78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ot, Thomas" userId="be90229f-19ae-43de-a759-3d3e787df5ca" providerId="ADAL" clId="{430AED3C-F5CD-480D-A63C-61E29428B1B4}"/>
    <pc:docChg chg="addSld delSld modSld sldOrd">
      <pc:chgData name="Elliot, Thomas" userId="be90229f-19ae-43de-a759-3d3e787df5ca" providerId="ADAL" clId="{430AED3C-F5CD-480D-A63C-61E29428B1B4}" dt="2023-06-12T14:59:08.461" v="8"/>
      <pc:docMkLst>
        <pc:docMk/>
      </pc:docMkLst>
      <pc:sldChg chg="del">
        <pc:chgData name="Elliot, Thomas" userId="be90229f-19ae-43de-a759-3d3e787df5ca" providerId="ADAL" clId="{430AED3C-F5CD-480D-A63C-61E29428B1B4}" dt="2023-06-12T14:56:10.343" v="3" actId="47"/>
        <pc:sldMkLst>
          <pc:docMk/>
          <pc:sldMk cId="107510944" sldId="304"/>
        </pc:sldMkLst>
      </pc:sldChg>
      <pc:sldChg chg="del">
        <pc:chgData name="Elliot, Thomas" userId="be90229f-19ae-43de-a759-3d3e787df5ca" providerId="ADAL" clId="{430AED3C-F5CD-480D-A63C-61E29428B1B4}" dt="2023-06-12T14:55:51.932" v="2" actId="2696"/>
        <pc:sldMkLst>
          <pc:docMk/>
          <pc:sldMk cId="1196219394" sldId="305"/>
        </pc:sldMkLst>
      </pc:sldChg>
      <pc:sldChg chg="ord">
        <pc:chgData name="Elliot, Thomas" userId="be90229f-19ae-43de-a759-3d3e787df5ca" providerId="ADAL" clId="{430AED3C-F5CD-480D-A63C-61E29428B1B4}" dt="2023-06-12T14:58:27.708" v="6"/>
        <pc:sldMkLst>
          <pc:docMk/>
          <pc:sldMk cId="4078141233" sldId="315"/>
        </pc:sldMkLst>
      </pc:sldChg>
      <pc:sldChg chg="ord">
        <pc:chgData name="Elliot, Thomas" userId="be90229f-19ae-43de-a759-3d3e787df5ca" providerId="ADAL" clId="{430AED3C-F5CD-480D-A63C-61E29428B1B4}" dt="2023-06-12T14:59:08.461" v="8"/>
        <pc:sldMkLst>
          <pc:docMk/>
          <pc:sldMk cId="4160109599" sldId="374"/>
        </pc:sldMkLst>
      </pc:sldChg>
      <pc:sldChg chg="modSp add mod">
        <pc:chgData name="Elliot, Thomas" userId="be90229f-19ae-43de-a759-3d3e787df5ca" providerId="ADAL" clId="{430AED3C-F5CD-480D-A63C-61E29428B1B4}" dt="2023-06-12T14:55:47.213" v="1"/>
        <pc:sldMkLst>
          <pc:docMk/>
          <pc:sldMk cId="3343246682" sldId="377"/>
        </pc:sldMkLst>
        <pc:spChg chg="mod">
          <ac:chgData name="Elliot, Thomas" userId="be90229f-19ae-43de-a759-3d3e787df5ca" providerId="ADAL" clId="{430AED3C-F5CD-480D-A63C-61E29428B1B4}" dt="2023-06-12T14:55:47.213" v="1"/>
          <ac:spMkLst>
            <pc:docMk/>
            <pc:sldMk cId="3343246682" sldId="377"/>
            <ac:spMk id="6" creationId="{00000000-0000-0000-0000-000000000000}"/>
          </ac:spMkLst>
        </pc:spChg>
      </pc:sldChg>
      <pc:sldChg chg="add">
        <pc:chgData name="Elliot, Thomas" userId="be90229f-19ae-43de-a759-3d3e787df5ca" providerId="ADAL" clId="{430AED3C-F5CD-480D-A63C-61E29428B1B4}" dt="2023-06-12T14:56:14.211" v="4"/>
        <pc:sldMkLst>
          <pc:docMk/>
          <pc:sldMk cId="1396825871" sldId="37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6241F-8B43-4E71-A1BC-2899F2056CC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815577A-2AA2-4EBF-BDA3-D4E4391A5A35}">
      <dgm:prSet phldrT="[Text]"/>
      <dgm:spPr>
        <a:xfrm>
          <a:off x="2165449" y="606"/>
          <a:ext cx="1765101" cy="1765101"/>
        </a:xfrm>
        <a:prstGeom prst="ellipse">
          <a:avLst/>
        </a:prstGeom>
        <a:solidFill>
          <a:sysClr val="window" lastClr="FFFFFF">
            <a:lumMod val="75000"/>
          </a:sysClr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GB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C6C72868-611A-48C8-99A5-42170793590E}" type="parTrans" cxnId="{DCE3EA80-01FB-4F9A-B18B-B1D501CBD814}">
      <dgm:prSet/>
      <dgm:spPr/>
      <dgm:t>
        <a:bodyPr/>
        <a:lstStyle/>
        <a:p>
          <a:endParaRPr lang="en-GB"/>
        </a:p>
      </dgm:t>
    </dgm:pt>
    <dgm:pt modelId="{2E327272-0BE4-4231-8801-385B95B16273}" type="sibTrans" cxnId="{DCE3EA80-01FB-4F9A-B18B-B1D501CBD814}">
      <dgm:prSet/>
      <dgm:spPr>
        <a:xfrm rot="8860090">
          <a:off x="3486652" y="1585351"/>
          <a:ext cx="470660" cy="904943"/>
        </a:xfrm>
        <a:prstGeom prst="upDownArrow">
          <a:avLst/>
        </a:prstGeom>
        <a:solidFill>
          <a:sysClr val="window" lastClr="FFFFFF">
            <a:lumMod val="75000"/>
          </a:sys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GB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AD17B6D0-DF8B-4AD8-A772-188B39850BB8}">
      <dgm:prSet phldrT="[Text]"/>
      <dgm:spPr>
        <a:xfrm>
          <a:off x="3492018" y="2298292"/>
          <a:ext cx="1765101" cy="1765101"/>
        </a:xfrm>
        <a:prstGeom prst="ellipse">
          <a:avLst/>
        </a:prstGeom>
        <a:solidFill>
          <a:sysClr val="window" lastClr="FFFFFF">
            <a:lumMod val="75000"/>
            <a:alpha val="0"/>
          </a:sysClr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GB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2BA108D-B454-438E-9FA2-395F724FBCC7}" type="parTrans" cxnId="{1ACBE014-767C-4AE6-ADE2-D91385F4FBD2}">
      <dgm:prSet/>
      <dgm:spPr/>
      <dgm:t>
        <a:bodyPr/>
        <a:lstStyle/>
        <a:p>
          <a:endParaRPr lang="en-GB"/>
        </a:p>
      </dgm:t>
    </dgm:pt>
    <dgm:pt modelId="{1B8A0BDE-7F0B-4408-9C98-F843608ECAED}" type="sibTrans" cxnId="{1ACBE014-767C-4AE6-ADE2-D91385F4FBD2}">
      <dgm:prSet/>
      <dgm:spPr>
        <a:xfrm rot="16200000">
          <a:off x="2817311" y="2737051"/>
          <a:ext cx="470660" cy="887583"/>
        </a:xfrm>
        <a:prstGeom prst="upDownArrow">
          <a:avLst/>
        </a:prstGeom>
        <a:solidFill>
          <a:sysClr val="window" lastClr="FFFFFF">
            <a:lumMod val="75000"/>
          </a:sys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GB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C26AB9E-4350-4A6E-8FB7-FD3AD49DFAF2}">
      <dgm:prSet phldrT="[Text]"/>
      <dgm:spPr>
        <a:xfrm>
          <a:off x="838879" y="2298292"/>
          <a:ext cx="1765101" cy="1765101"/>
        </a:xfrm>
        <a:prstGeom prst="ellipse">
          <a:avLst/>
        </a:prstGeom>
        <a:solidFill>
          <a:sysClr val="window" lastClr="FFFFFF">
            <a:lumMod val="75000"/>
          </a:sysClr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GB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6D9970F-C0DA-440C-8148-A8819AD0AABC}" type="parTrans" cxnId="{D7A6DDD3-16E5-400F-A042-F5BE66879838}">
      <dgm:prSet/>
      <dgm:spPr/>
      <dgm:t>
        <a:bodyPr/>
        <a:lstStyle/>
        <a:p>
          <a:endParaRPr lang="en-GB"/>
        </a:p>
      </dgm:t>
    </dgm:pt>
    <dgm:pt modelId="{6B8166F2-8CD1-41B4-86F9-FEEF39EF4238}" type="sibTrans" cxnId="{D7A6DDD3-16E5-400F-A042-F5BE66879838}">
      <dgm:prSet/>
      <dgm:spPr>
        <a:xfrm rot="12653208">
          <a:off x="2151403" y="1597676"/>
          <a:ext cx="470660" cy="874358"/>
        </a:xfrm>
        <a:prstGeom prst="upDownArrow">
          <a:avLst/>
        </a:prstGeom>
        <a:solidFill>
          <a:sysClr val="window" lastClr="FFFFFF">
            <a:lumMod val="75000"/>
          </a:sys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GB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C1732D8-C6E5-4D47-8CE8-C6D6E0D024B6}" type="pres">
      <dgm:prSet presAssocID="{94C6241F-8B43-4E71-A1BC-2899F2056CCA}" presName="cycle" presStyleCnt="0">
        <dgm:presLayoutVars>
          <dgm:dir/>
          <dgm:resizeHandles val="exact"/>
        </dgm:presLayoutVars>
      </dgm:prSet>
      <dgm:spPr/>
    </dgm:pt>
    <dgm:pt modelId="{FC76F64A-E428-4B3A-A11F-B9E6BC9DFC30}" type="pres">
      <dgm:prSet presAssocID="{2815577A-2AA2-4EBF-BDA3-D4E4391A5A35}" presName="node" presStyleLbl="node1" presStyleIdx="0" presStyleCnt="3">
        <dgm:presLayoutVars>
          <dgm:bulletEnabled val="1"/>
        </dgm:presLayoutVars>
      </dgm:prSet>
      <dgm:spPr/>
    </dgm:pt>
    <dgm:pt modelId="{9D033B7B-D1D4-4FDF-8312-3D176C713652}" type="pres">
      <dgm:prSet presAssocID="{2E327272-0BE4-4231-8801-385B95B16273}" presName="sibTrans" presStyleLbl="sibTrans2D1" presStyleIdx="0" presStyleCnt="3" custAng="5260090" custScaleY="151907" custLinFactNeighborX="3688" custLinFactNeighborY="2914"/>
      <dgm:spPr>
        <a:prstGeom prst="upDownArrow">
          <a:avLst/>
        </a:prstGeom>
      </dgm:spPr>
    </dgm:pt>
    <dgm:pt modelId="{978ECA51-27CB-4A01-A6EE-DA0E17FC9D29}" type="pres">
      <dgm:prSet presAssocID="{2E327272-0BE4-4231-8801-385B95B16273}" presName="connectorText" presStyleLbl="sibTrans2D1" presStyleIdx="0" presStyleCnt="3"/>
      <dgm:spPr/>
    </dgm:pt>
    <dgm:pt modelId="{1675048E-D08A-4742-9E3D-3DC955A00BEB}" type="pres">
      <dgm:prSet presAssocID="{AD17B6D0-DF8B-4AD8-A772-188B39850BB8}" presName="node" presStyleLbl="node1" presStyleIdx="1" presStyleCnt="3">
        <dgm:presLayoutVars>
          <dgm:bulletEnabled val="1"/>
        </dgm:presLayoutVars>
      </dgm:prSet>
      <dgm:spPr/>
    </dgm:pt>
    <dgm:pt modelId="{31E5F43C-92DF-4762-A5E9-D66AE1CBEED4}" type="pres">
      <dgm:prSet presAssocID="{1B8A0BDE-7F0B-4408-9C98-F843608ECAED}" presName="sibTrans" presStyleLbl="sibTrans2D1" presStyleIdx="1" presStyleCnt="3" custAng="5400000" custScaleY="148993" custLinFactNeighborX="-1844"/>
      <dgm:spPr>
        <a:prstGeom prst="upDownArrow">
          <a:avLst/>
        </a:prstGeom>
      </dgm:spPr>
    </dgm:pt>
    <dgm:pt modelId="{FB697AA9-2832-4527-9993-84DF05F1DBD1}" type="pres">
      <dgm:prSet presAssocID="{1B8A0BDE-7F0B-4408-9C98-F843608ECAED}" presName="connectorText" presStyleLbl="sibTrans2D1" presStyleIdx="1" presStyleCnt="3"/>
      <dgm:spPr/>
    </dgm:pt>
    <dgm:pt modelId="{4707980A-854C-4F86-B90D-AD2B1DB17170}" type="pres">
      <dgm:prSet presAssocID="{DC26AB9E-4350-4A6E-8FB7-FD3AD49DFAF2}" presName="node" presStyleLbl="node1" presStyleIdx="2" presStyleCnt="3">
        <dgm:presLayoutVars>
          <dgm:bulletEnabled val="1"/>
        </dgm:presLayoutVars>
      </dgm:prSet>
      <dgm:spPr/>
    </dgm:pt>
    <dgm:pt modelId="{A78CBDCB-625E-42D0-BE7E-300350654ABE}" type="pres">
      <dgm:prSet presAssocID="{6B8166F2-8CD1-41B4-86F9-FEEF39EF4238}" presName="sibTrans" presStyleLbl="sibTrans2D1" presStyleIdx="2" presStyleCnt="3" custAng="16253208" custScaleY="146773" custLinFactNeighborX="1844" custLinFactNeighborY="-1457"/>
      <dgm:spPr>
        <a:prstGeom prst="upDownArrow">
          <a:avLst/>
        </a:prstGeom>
      </dgm:spPr>
    </dgm:pt>
    <dgm:pt modelId="{A50108A6-187C-4709-9A22-60C5B1827873}" type="pres">
      <dgm:prSet presAssocID="{6B8166F2-8CD1-41B4-86F9-FEEF39EF4238}" presName="connectorText" presStyleLbl="sibTrans2D1" presStyleIdx="2" presStyleCnt="3"/>
      <dgm:spPr/>
    </dgm:pt>
  </dgm:ptLst>
  <dgm:cxnLst>
    <dgm:cxn modelId="{91863901-2F65-43FA-ABB9-6DDB385D3AB4}" type="presOf" srcId="{2815577A-2AA2-4EBF-BDA3-D4E4391A5A35}" destId="{FC76F64A-E428-4B3A-A11F-B9E6BC9DFC30}" srcOrd="0" destOrd="0" presId="urn:microsoft.com/office/officeart/2005/8/layout/cycle2"/>
    <dgm:cxn modelId="{1ACBE014-767C-4AE6-ADE2-D91385F4FBD2}" srcId="{94C6241F-8B43-4E71-A1BC-2899F2056CCA}" destId="{AD17B6D0-DF8B-4AD8-A772-188B39850BB8}" srcOrd="1" destOrd="0" parTransId="{E2BA108D-B454-438E-9FA2-395F724FBCC7}" sibTransId="{1B8A0BDE-7F0B-4408-9C98-F843608ECAED}"/>
    <dgm:cxn modelId="{F259A421-9802-4B59-B8EB-19C4F43DA160}" type="presOf" srcId="{DC26AB9E-4350-4A6E-8FB7-FD3AD49DFAF2}" destId="{4707980A-854C-4F86-B90D-AD2B1DB17170}" srcOrd="0" destOrd="0" presId="urn:microsoft.com/office/officeart/2005/8/layout/cycle2"/>
    <dgm:cxn modelId="{C373AB62-7603-4CC8-AE8B-312DB1853B61}" type="presOf" srcId="{2E327272-0BE4-4231-8801-385B95B16273}" destId="{978ECA51-27CB-4A01-A6EE-DA0E17FC9D29}" srcOrd="1" destOrd="0" presId="urn:microsoft.com/office/officeart/2005/8/layout/cycle2"/>
    <dgm:cxn modelId="{C871636F-A67B-4683-89A4-D165E530C4E1}" type="presOf" srcId="{2E327272-0BE4-4231-8801-385B95B16273}" destId="{9D033B7B-D1D4-4FDF-8312-3D176C713652}" srcOrd="0" destOrd="0" presId="urn:microsoft.com/office/officeart/2005/8/layout/cycle2"/>
    <dgm:cxn modelId="{275BB356-F02D-4629-8E40-6339E50AE02E}" type="presOf" srcId="{94C6241F-8B43-4E71-A1BC-2899F2056CCA}" destId="{8C1732D8-C6E5-4D47-8CE8-C6D6E0D024B6}" srcOrd="0" destOrd="0" presId="urn:microsoft.com/office/officeart/2005/8/layout/cycle2"/>
    <dgm:cxn modelId="{DCE3EA80-01FB-4F9A-B18B-B1D501CBD814}" srcId="{94C6241F-8B43-4E71-A1BC-2899F2056CCA}" destId="{2815577A-2AA2-4EBF-BDA3-D4E4391A5A35}" srcOrd="0" destOrd="0" parTransId="{C6C72868-611A-48C8-99A5-42170793590E}" sibTransId="{2E327272-0BE4-4231-8801-385B95B16273}"/>
    <dgm:cxn modelId="{7E233083-5E34-4B9E-99D7-0697225B2B9F}" type="presOf" srcId="{6B8166F2-8CD1-41B4-86F9-FEEF39EF4238}" destId="{A50108A6-187C-4709-9A22-60C5B1827873}" srcOrd="1" destOrd="0" presId="urn:microsoft.com/office/officeart/2005/8/layout/cycle2"/>
    <dgm:cxn modelId="{A3736C8A-8553-4C06-82E8-8942099DC0BF}" type="presOf" srcId="{1B8A0BDE-7F0B-4408-9C98-F843608ECAED}" destId="{31E5F43C-92DF-4762-A5E9-D66AE1CBEED4}" srcOrd="0" destOrd="0" presId="urn:microsoft.com/office/officeart/2005/8/layout/cycle2"/>
    <dgm:cxn modelId="{4A1E24B5-93C0-45FC-B851-7438C65042D3}" type="presOf" srcId="{1B8A0BDE-7F0B-4408-9C98-F843608ECAED}" destId="{FB697AA9-2832-4527-9993-84DF05F1DBD1}" srcOrd="1" destOrd="0" presId="urn:microsoft.com/office/officeart/2005/8/layout/cycle2"/>
    <dgm:cxn modelId="{D7A6DDD3-16E5-400F-A042-F5BE66879838}" srcId="{94C6241F-8B43-4E71-A1BC-2899F2056CCA}" destId="{DC26AB9E-4350-4A6E-8FB7-FD3AD49DFAF2}" srcOrd="2" destOrd="0" parTransId="{36D9970F-C0DA-440C-8148-A8819AD0AABC}" sibTransId="{6B8166F2-8CD1-41B4-86F9-FEEF39EF4238}"/>
    <dgm:cxn modelId="{C08A20D8-4608-46A8-AA48-1360328A1704}" type="presOf" srcId="{AD17B6D0-DF8B-4AD8-A772-188B39850BB8}" destId="{1675048E-D08A-4742-9E3D-3DC955A00BEB}" srcOrd="0" destOrd="0" presId="urn:microsoft.com/office/officeart/2005/8/layout/cycle2"/>
    <dgm:cxn modelId="{5FDB3DF1-8EFB-4B19-9A44-5B2AFBFAFEF4}" type="presOf" srcId="{6B8166F2-8CD1-41B4-86F9-FEEF39EF4238}" destId="{A78CBDCB-625E-42D0-BE7E-300350654ABE}" srcOrd="0" destOrd="0" presId="urn:microsoft.com/office/officeart/2005/8/layout/cycle2"/>
    <dgm:cxn modelId="{9DD43F9C-121C-47EC-88AA-D72B13D811F5}" type="presParOf" srcId="{8C1732D8-C6E5-4D47-8CE8-C6D6E0D024B6}" destId="{FC76F64A-E428-4B3A-A11F-B9E6BC9DFC30}" srcOrd="0" destOrd="0" presId="urn:microsoft.com/office/officeart/2005/8/layout/cycle2"/>
    <dgm:cxn modelId="{0E101069-DC62-4011-88E2-D4FD9CAF7485}" type="presParOf" srcId="{8C1732D8-C6E5-4D47-8CE8-C6D6E0D024B6}" destId="{9D033B7B-D1D4-4FDF-8312-3D176C713652}" srcOrd="1" destOrd="0" presId="urn:microsoft.com/office/officeart/2005/8/layout/cycle2"/>
    <dgm:cxn modelId="{29EC75D1-CF70-4B3A-A0B3-A23574325C8E}" type="presParOf" srcId="{9D033B7B-D1D4-4FDF-8312-3D176C713652}" destId="{978ECA51-27CB-4A01-A6EE-DA0E17FC9D29}" srcOrd="0" destOrd="0" presId="urn:microsoft.com/office/officeart/2005/8/layout/cycle2"/>
    <dgm:cxn modelId="{709C642A-1677-496C-914F-0FCC3F49F2AA}" type="presParOf" srcId="{8C1732D8-C6E5-4D47-8CE8-C6D6E0D024B6}" destId="{1675048E-D08A-4742-9E3D-3DC955A00BEB}" srcOrd="2" destOrd="0" presId="urn:microsoft.com/office/officeart/2005/8/layout/cycle2"/>
    <dgm:cxn modelId="{CBB2CDB5-37CB-46F1-8600-6AC160FE1BC1}" type="presParOf" srcId="{8C1732D8-C6E5-4D47-8CE8-C6D6E0D024B6}" destId="{31E5F43C-92DF-4762-A5E9-D66AE1CBEED4}" srcOrd="3" destOrd="0" presId="urn:microsoft.com/office/officeart/2005/8/layout/cycle2"/>
    <dgm:cxn modelId="{097A8250-19A0-45DE-8A12-B76D714C6A6B}" type="presParOf" srcId="{31E5F43C-92DF-4762-A5E9-D66AE1CBEED4}" destId="{FB697AA9-2832-4527-9993-84DF05F1DBD1}" srcOrd="0" destOrd="0" presId="urn:microsoft.com/office/officeart/2005/8/layout/cycle2"/>
    <dgm:cxn modelId="{3F5851CF-28A1-43F2-89B2-5B10B0477216}" type="presParOf" srcId="{8C1732D8-C6E5-4D47-8CE8-C6D6E0D024B6}" destId="{4707980A-854C-4F86-B90D-AD2B1DB17170}" srcOrd="4" destOrd="0" presId="urn:microsoft.com/office/officeart/2005/8/layout/cycle2"/>
    <dgm:cxn modelId="{7C170A33-0738-45EB-A0C6-02BEA8407EED}" type="presParOf" srcId="{8C1732D8-C6E5-4D47-8CE8-C6D6E0D024B6}" destId="{A78CBDCB-625E-42D0-BE7E-300350654ABE}" srcOrd="5" destOrd="0" presId="urn:microsoft.com/office/officeart/2005/8/layout/cycle2"/>
    <dgm:cxn modelId="{8D4AE26D-85D5-456F-8D96-156309C4C921}" type="presParOf" srcId="{A78CBDCB-625E-42D0-BE7E-300350654ABE}" destId="{A50108A6-187C-4709-9A22-60C5B182787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DEAF02-2EE8-4CDB-8915-DCFA79EC9991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8E10FEE0-9F10-4B55-9BAC-A925DAEC31BB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300" b="1" dirty="0">
              <a:solidFill>
                <a:srgbClr val="000000"/>
              </a:solidFill>
            </a:rPr>
            <a:t>Rest of Canada</a:t>
          </a:r>
          <a:endParaRPr lang="en-NZ" sz="1300" b="1" dirty="0">
            <a:solidFill>
              <a:srgbClr val="000000"/>
            </a:solidFill>
          </a:endParaRPr>
        </a:p>
      </dgm:t>
    </dgm:pt>
    <dgm:pt modelId="{6D944750-5AA6-4F78-8312-BF5ACCD06318}" type="parTrans" cxnId="{18786C9A-9E46-46F6-81F6-511520FBC4D3}">
      <dgm:prSet/>
      <dgm:spPr/>
      <dgm:t>
        <a:bodyPr/>
        <a:lstStyle/>
        <a:p>
          <a:endParaRPr lang="en-NZ"/>
        </a:p>
      </dgm:t>
    </dgm:pt>
    <dgm:pt modelId="{56429EA9-0F39-4B62-80F0-F55D89634B72}" type="sibTrans" cxnId="{18786C9A-9E46-46F6-81F6-511520FBC4D3}">
      <dgm:prSet/>
      <dgm:spPr/>
      <dgm:t>
        <a:bodyPr/>
        <a:lstStyle/>
        <a:p>
          <a:endParaRPr lang="en-NZ"/>
        </a:p>
      </dgm:t>
    </dgm:pt>
    <dgm:pt modelId="{BA8636DB-B57A-43CC-ABDD-A490553F6BAC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300" b="1" dirty="0">
              <a:solidFill>
                <a:srgbClr val="000000"/>
              </a:solidFill>
            </a:rPr>
            <a:t>Rest of Quebec</a:t>
          </a:r>
          <a:endParaRPr lang="en-NZ" sz="1300" b="1" dirty="0">
            <a:solidFill>
              <a:srgbClr val="000000"/>
            </a:solidFill>
          </a:endParaRPr>
        </a:p>
      </dgm:t>
    </dgm:pt>
    <dgm:pt modelId="{63389026-17C5-4B06-8DF1-F06452D99960}" type="parTrans" cxnId="{A6D7B0C1-9386-43CE-8055-132C2EB1BA79}">
      <dgm:prSet/>
      <dgm:spPr/>
      <dgm:t>
        <a:bodyPr/>
        <a:lstStyle/>
        <a:p>
          <a:endParaRPr lang="en-NZ"/>
        </a:p>
      </dgm:t>
    </dgm:pt>
    <dgm:pt modelId="{24CF5512-8ED8-4D70-9625-2B2FD938F4D4}" type="sibTrans" cxnId="{A6D7B0C1-9386-43CE-8055-132C2EB1BA79}">
      <dgm:prSet/>
      <dgm:spPr/>
      <dgm:t>
        <a:bodyPr/>
        <a:lstStyle/>
        <a:p>
          <a:endParaRPr lang="en-NZ"/>
        </a:p>
      </dgm:t>
    </dgm:pt>
    <dgm:pt modelId="{1C6CCE54-97B1-4463-A200-8DB125A90873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300" b="1" dirty="0">
              <a:solidFill>
                <a:srgbClr val="000000"/>
              </a:solidFill>
            </a:rPr>
            <a:t>Montreal</a:t>
          </a:r>
          <a:endParaRPr lang="en-NZ" sz="1300" b="1" dirty="0">
            <a:solidFill>
              <a:srgbClr val="000000"/>
            </a:solidFill>
          </a:endParaRPr>
        </a:p>
      </dgm:t>
    </dgm:pt>
    <dgm:pt modelId="{4D963C2D-B560-4711-939F-E019A1C3B44C}" type="parTrans" cxnId="{9EC93230-BCC7-4707-839D-49E8494A6037}">
      <dgm:prSet/>
      <dgm:spPr/>
      <dgm:t>
        <a:bodyPr/>
        <a:lstStyle/>
        <a:p>
          <a:endParaRPr lang="en-NZ"/>
        </a:p>
      </dgm:t>
    </dgm:pt>
    <dgm:pt modelId="{B71F795A-3594-4A7E-A46A-CE84FAFC2815}" type="sibTrans" cxnId="{9EC93230-BCC7-4707-839D-49E8494A6037}">
      <dgm:prSet/>
      <dgm:spPr/>
      <dgm:t>
        <a:bodyPr/>
        <a:lstStyle/>
        <a:p>
          <a:endParaRPr lang="en-NZ"/>
        </a:p>
      </dgm:t>
    </dgm:pt>
    <dgm:pt modelId="{DF01AADA-B47C-4257-989A-12C5DD32332F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300" b="1" dirty="0">
              <a:solidFill>
                <a:srgbClr val="000000"/>
              </a:solidFill>
            </a:rPr>
            <a:t>Rest of world</a:t>
          </a:r>
          <a:endParaRPr lang="en-NZ" sz="1300" b="1" dirty="0">
            <a:solidFill>
              <a:srgbClr val="000000"/>
            </a:solidFill>
          </a:endParaRPr>
        </a:p>
      </dgm:t>
    </dgm:pt>
    <dgm:pt modelId="{195A6F7F-264A-4FC7-8A1D-8428F08FD8EE}" type="sibTrans" cxnId="{149F9A86-5E0E-4EEE-B08A-84A423D6BC25}">
      <dgm:prSet/>
      <dgm:spPr/>
      <dgm:t>
        <a:bodyPr/>
        <a:lstStyle/>
        <a:p>
          <a:endParaRPr lang="en-NZ"/>
        </a:p>
      </dgm:t>
    </dgm:pt>
    <dgm:pt modelId="{65EB59E1-EE2A-4876-8453-58E3929F901A}" type="parTrans" cxnId="{149F9A86-5E0E-4EEE-B08A-84A423D6BC25}">
      <dgm:prSet/>
      <dgm:spPr/>
      <dgm:t>
        <a:bodyPr/>
        <a:lstStyle/>
        <a:p>
          <a:endParaRPr lang="en-NZ"/>
        </a:p>
      </dgm:t>
    </dgm:pt>
    <dgm:pt modelId="{F142BC7A-BE51-4C72-8253-E01D7CFF7772}" type="pres">
      <dgm:prSet presAssocID="{36DEAF02-2EE8-4CDB-8915-DCFA79EC9991}" presName="Name0" presStyleCnt="0">
        <dgm:presLayoutVars>
          <dgm:chMax val="7"/>
          <dgm:resizeHandles val="exact"/>
        </dgm:presLayoutVars>
      </dgm:prSet>
      <dgm:spPr/>
    </dgm:pt>
    <dgm:pt modelId="{DAF098A4-E214-458F-9C6D-961BD7237CEB}" type="pres">
      <dgm:prSet presAssocID="{36DEAF02-2EE8-4CDB-8915-DCFA79EC9991}" presName="comp1" presStyleCnt="0"/>
      <dgm:spPr/>
    </dgm:pt>
    <dgm:pt modelId="{086F4725-7629-4823-8965-8CC3755AD04D}" type="pres">
      <dgm:prSet presAssocID="{36DEAF02-2EE8-4CDB-8915-DCFA79EC9991}" presName="circle1" presStyleLbl="node1" presStyleIdx="0" presStyleCnt="4"/>
      <dgm:spPr/>
    </dgm:pt>
    <dgm:pt modelId="{77AAA5B3-7986-421B-9E85-05A331328C03}" type="pres">
      <dgm:prSet presAssocID="{36DEAF02-2EE8-4CDB-8915-DCFA79EC9991}" presName="c1text" presStyleLbl="node1" presStyleIdx="0" presStyleCnt="4">
        <dgm:presLayoutVars>
          <dgm:bulletEnabled val="1"/>
        </dgm:presLayoutVars>
      </dgm:prSet>
      <dgm:spPr/>
    </dgm:pt>
    <dgm:pt modelId="{23F341C2-DA3B-47A4-BD23-1AEAD7936C08}" type="pres">
      <dgm:prSet presAssocID="{36DEAF02-2EE8-4CDB-8915-DCFA79EC9991}" presName="comp2" presStyleCnt="0"/>
      <dgm:spPr/>
    </dgm:pt>
    <dgm:pt modelId="{9003083E-CEA3-47B8-B5AD-CDBF76FF9598}" type="pres">
      <dgm:prSet presAssocID="{36DEAF02-2EE8-4CDB-8915-DCFA79EC9991}" presName="circle2" presStyleLbl="node1" presStyleIdx="1" presStyleCnt="4"/>
      <dgm:spPr/>
    </dgm:pt>
    <dgm:pt modelId="{579E158A-8B57-45D5-9553-72EE6FB8B911}" type="pres">
      <dgm:prSet presAssocID="{36DEAF02-2EE8-4CDB-8915-DCFA79EC9991}" presName="c2text" presStyleLbl="node1" presStyleIdx="1" presStyleCnt="4">
        <dgm:presLayoutVars>
          <dgm:bulletEnabled val="1"/>
        </dgm:presLayoutVars>
      </dgm:prSet>
      <dgm:spPr/>
    </dgm:pt>
    <dgm:pt modelId="{6256D583-E502-4E70-BD57-8794C5496838}" type="pres">
      <dgm:prSet presAssocID="{36DEAF02-2EE8-4CDB-8915-DCFA79EC9991}" presName="comp3" presStyleCnt="0"/>
      <dgm:spPr/>
    </dgm:pt>
    <dgm:pt modelId="{F587AF1D-DBAE-4404-9F4B-31A7638CEB7B}" type="pres">
      <dgm:prSet presAssocID="{36DEAF02-2EE8-4CDB-8915-DCFA79EC9991}" presName="circle3" presStyleLbl="node1" presStyleIdx="2" presStyleCnt="4"/>
      <dgm:spPr/>
    </dgm:pt>
    <dgm:pt modelId="{BE5A74DC-3286-4BE6-9153-71448A1D9C77}" type="pres">
      <dgm:prSet presAssocID="{36DEAF02-2EE8-4CDB-8915-DCFA79EC9991}" presName="c3text" presStyleLbl="node1" presStyleIdx="2" presStyleCnt="4">
        <dgm:presLayoutVars>
          <dgm:bulletEnabled val="1"/>
        </dgm:presLayoutVars>
      </dgm:prSet>
      <dgm:spPr/>
    </dgm:pt>
    <dgm:pt modelId="{2194073C-BE29-4F6A-A607-B3C6826310A4}" type="pres">
      <dgm:prSet presAssocID="{36DEAF02-2EE8-4CDB-8915-DCFA79EC9991}" presName="comp4" presStyleCnt="0"/>
      <dgm:spPr/>
    </dgm:pt>
    <dgm:pt modelId="{41778E3B-7019-4B3C-9D23-122142AF4431}" type="pres">
      <dgm:prSet presAssocID="{36DEAF02-2EE8-4CDB-8915-DCFA79EC9991}" presName="circle4" presStyleLbl="node1" presStyleIdx="3" presStyleCnt="4"/>
      <dgm:spPr/>
    </dgm:pt>
    <dgm:pt modelId="{CBCE7068-EB4D-48A9-A56A-BDEB4E98E61E}" type="pres">
      <dgm:prSet presAssocID="{36DEAF02-2EE8-4CDB-8915-DCFA79EC9991}" presName="c4text" presStyleLbl="node1" presStyleIdx="3" presStyleCnt="4">
        <dgm:presLayoutVars>
          <dgm:bulletEnabled val="1"/>
        </dgm:presLayoutVars>
      </dgm:prSet>
      <dgm:spPr/>
    </dgm:pt>
  </dgm:ptLst>
  <dgm:cxnLst>
    <dgm:cxn modelId="{131E3009-DFB6-4E9B-831C-EEF0DBC03DA9}" type="presOf" srcId="{36DEAF02-2EE8-4CDB-8915-DCFA79EC9991}" destId="{F142BC7A-BE51-4C72-8253-E01D7CFF7772}" srcOrd="0" destOrd="0" presId="urn:microsoft.com/office/officeart/2005/8/layout/venn2"/>
    <dgm:cxn modelId="{9EC93230-BCC7-4707-839D-49E8494A6037}" srcId="{36DEAF02-2EE8-4CDB-8915-DCFA79EC9991}" destId="{1C6CCE54-97B1-4463-A200-8DB125A90873}" srcOrd="3" destOrd="0" parTransId="{4D963C2D-B560-4711-939F-E019A1C3B44C}" sibTransId="{B71F795A-3594-4A7E-A46A-CE84FAFC2815}"/>
    <dgm:cxn modelId="{8A97E33C-6F09-4B12-8CFD-D8A6A23B8874}" type="presOf" srcId="{BA8636DB-B57A-43CC-ABDD-A490553F6BAC}" destId="{BE5A74DC-3286-4BE6-9153-71448A1D9C77}" srcOrd="1" destOrd="0" presId="urn:microsoft.com/office/officeart/2005/8/layout/venn2"/>
    <dgm:cxn modelId="{ADF5395F-06ED-428C-970F-D254E07C07FC}" type="presOf" srcId="{8E10FEE0-9F10-4B55-9BAC-A925DAEC31BB}" destId="{9003083E-CEA3-47B8-B5AD-CDBF76FF9598}" srcOrd="0" destOrd="0" presId="urn:microsoft.com/office/officeart/2005/8/layout/venn2"/>
    <dgm:cxn modelId="{59820364-CF0E-4BC9-8895-ADACD24F350C}" type="presOf" srcId="{8E10FEE0-9F10-4B55-9BAC-A925DAEC31BB}" destId="{579E158A-8B57-45D5-9553-72EE6FB8B911}" srcOrd="1" destOrd="0" presId="urn:microsoft.com/office/officeart/2005/8/layout/venn2"/>
    <dgm:cxn modelId="{64BCA945-818F-4CA5-B419-7D20673CD665}" type="presOf" srcId="{DF01AADA-B47C-4257-989A-12C5DD32332F}" destId="{086F4725-7629-4823-8965-8CC3755AD04D}" srcOrd="0" destOrd="0" presId="urn:microsoft.com/office/officeart/2005/8/layout/venn2"/>
    <dgm:cxn modelId="{3F37CE46-78A9-410A-AAAA-735288D8CD05}" type="presOf" srcId="{BA8636DB-B57A-43CC-ABDD-A490553F6BAC}" destId="{F587AF1D-DBAE-4404-9F4B-31A7638CEB7B}" srcOrd="0" destOrd="0" presId="urn:microsoft.com/office/officeart/2005/8/layout/venn2"/>
    <dgm:cxn modelId="{149F9A86-5E0E-4EEE-B08A-84A423D6BC25}" srcId="{36DEAF02-2EE8-4CDB-8915-DCFA79EC9991}" destId="{DF01AADA-B47C-4257-989A-12C5DD32332F}" srcOrd="0" destOrd="0" parTransId="{65EB59E1-EE2A-4876-8453-58E3929F901A}" sibTransId="{195A6F7F-264A-4FC7-8A1D-8428F08FD8EE}"/>
    <dgm:cxn modelId="{18786C9A-9E46-46F6-81F6-511520FBC4D3}" srcId="{36DEAF02-2EE8-4CDB-8915-DCFA79EC9991}" destId="{8E10FEE0-9F10-4B55-9BAC-A925DAEC31BB}" srcOrd="1" destOrd="0" parTransId="{6D944750-5AA6-4F78-8312-BF5ACCD06318}" sibTransId="{56429EA9-0F39-4B62-80F0-F55D89634B72}"/>
    <dgm:cxn modelId="{5C71CE9D-330C-49F9-B170-1E8C3D02E4E5}" type="presOf" srcId="{1C6CCE54-97B1-4463-A200-8DB125A90873}" destId="{41778E3B-7019-4B3C-9D23-122142AF4431}" srcOrd="0" destOrd="0" presId="urn:microsoft.com/office/officeart/2005/8/layout/venn2"/>
    <dgm:cxn modelId="{FA40F39E-E3E1-4B60-9902-6A8F211B268D}" type="presOf" srcId="{1C6CCE54-97B1-4463-A200-8DB125A90873}" destId="{CBCE7068-EB4D-48A9-A56A-BDEB4E98E61E}" srcOrd="1" destOrd="0" presId="urn:microsoft.com/office/officeart/2005/8/layout/venn2"/>
    <dgm:cxn modelId="{FBB027B5-7EAA-4C9D-8561-25935040A1DB}" type="presOf" srcId="{DF01AADA-B47C-4257-989A-12C5DD32332F}" destId="{77AAA5B3-7986-421B-9E85-05A331328C03}" srcOrd="1" destOrd="0" presId="urn:microsoft.com/office/officeart/2005/8/layout/venn2"/>
    <dgm:cxn modelId="{A6D7B0C1-9386-43CE-8055-132C2EB1BA79}" srcId="{36DEAF02-2EE8-4CDB-8915-DCFA79EC9991}" destId="{BA8636DB-B57A-43CC-ABDD-A490553F6BAC}" srcOrd="2" destOrd="0" parTransId="{63389026-17C5-4B06-8DF1-F06452D99960}" sibTransId="{24CF5512-8ED8-4D70-9625-2B2FD938F4D4}"/>
    <dgm:cxn modelId="{491C9BE4-5EE8-45DB-B128-FFE841BAF8DB}" type="presParOf" srcId="{F142BC7A-BE51-4C72-8253-E01D7CFF7772}" destId="{DAF098A4-E214-458F-9C6D-961BD7237CEB}" srcOrd="0" destOrd="0" presId="urn:microsoft.com/office/officeart/2005/8/layout/venn2"/>
    <dgm:cxn modelId="{9C2CE819-D9EC-4E3F-8A73-36D28FB2BB02}" type="presParOf" srcId="{DAF098A4-E214-458F-9C6D-961BD7237CEB}" destId="{086F4725-7629-4823-8965-8CC3755AD04D}" srcOrd="0" destOrd="0" presId="urn:microsoft.com/office/officeart/2005/8/layout/venn2"/>
    <dgm:cxn modelId="{72D50D32-D1D5-4244-A522-DB35E3538606}" type="presParOf" srcId="{DAF098A4-E214-458F-9C6D-961BD7237CEB}" destId="{77AAA5B3-7986-421B-9E85-05A331328C03}" srcOrd="1" destOrd="0" presId="urn:microsoft.com/office/officeart/2005/8/layout/venn2"/>
    <dgm:cxn modelId="{03305569-410B-4C89-9655-3910EE40CA09}" type="presParOf" srcId="{F142BC7A-BE51-4C72-8253-E01D7CFF7772}" destId="{23F341C2-DA3B-47A4-BD23-1AEAD7936C08}" srcOrd="1" destOrd="0" presId="urn:microsoft.com/office/officeart/2005/8/layout/venn2"/>
    <dgm:cxn modelId="{62182C8E-0101-4939-977F-6627F35B020E}" type="presParOf" srcId="{23F341C2-DA3B-47A4-BD23-1AEAD7936C08}" destId="{9003083E-CEA3-47B8-B5AD-CDBF76FF9598}" srcOrd="0" destOrd="0" presId="urn:microsoft.com/office/officeart/2005/8/layout/venn2"/>
    <dgm:cxn modelId="{0B49D19A-18DF-408E-A46B-1168324F0415}" type="presParOf" srcId="{23F341C2-DA3B-47A4-BD23-1AEAD7936C08}" destId="{579E158A-8B57-45D5-9553-72EE6FB8B911}" srcOrd="1" destOrd="0" presId="urn:microsoft.com/office/officeart/2005/8/layout/venn2"/>
    <dgm:cxn modelId="{4AAB8B44-4090-434E-991D-A1039F866546}" type="presParOf" srcId="{F142BC7A-BE51-4C72-8253-E01D7CFF7772}" destId="{6256D583-E502-4E70-BD57-8794C5496838}" srcOrd="2" destOrd="0" presId="urn:microsoft.com/office/officeart/2005/8/layout/venn2"/>
    <dgm:cxn modelId="{EE5574DE-8652-458D-B997-36F4415C092F}" type="presParOf" srcId="{6256D583-E502-4E70-BD57-8794C5496838}" destId="{F587AF1D-DBAE-4404-9F4B-31A7638CEB7B}" srcOrd="0" destOrd="0" presId="urn:microsoft.com/office/officeart/2005/8/layout/venn2"/>
    <dgm:cxn modelId="{8324784C-34B0-49AF-82D6-4B5273BA5B50}" type="presParOf" srcId="{6256D583-E502-4E70-BD57-8794C5496838}" destId="{BE5A74DC-3286-4BE6-9153-71448A1D9C77}" srcOrd="1" destOrd="0" presId="urn:microsoft.com/office/officeart/2005/8/layout/venn2"/>
    <dgm:cxn modelId="{B11494B3-4710-4252-A602-8941B44C102C}" type="presParOf" srcId="{F142BC7A-BE51-4C72-8253-E01D7CFF7772}" destId="{2194073C-BE29-4F6A-A607-B3C6826310A4}" srcOrd="3" destOrd="0" presId="urn:microsoft.com/office/officeart/2005/8/layout/venn2"/>
    <dgm:cxn modelId="{9D703B6B-89AD-435E-84D1-919BF57828E4}" type="presParOf" srcId="{2194073C-BE29-4F6A-A607-B3C6826310A4}" destId="{41778E3B-7019-4B3C-9D23-122142AF4431}" srcOrd="0" destOrd="0" presId="urn:microsoft.com/office/officeart/2005/8/layout/venn2"/>
    <dgm:cxn modelId="{447B97AB-5B97-43DA-ADAD-0224358E310B}" type="presParOf" srcId="{2194073C-BE29-4F6A-A607-B3C6826310A4}" destId="{CBCE7068-EB4D-48A9-A56A-BDEB4E98E61E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6F64A-E428-4B3A-A11F-B9E6BC9DFC30}">
      <dsp:nvSpPr>
        <dsp:cNvPr id="0" name=""/>
        <dsp:cNvSpPr/>
      </dsp:nvSpPr>
      <dsp:spPr>
        <a:xfrm>
          <a:off x="2165449" y="606"/>
          <a:ext cx="1765101" cy="1765101"/>
        </a:xfrm>
        <a:prstGeom prst="ellipse">
          <a:avLst/>
        </a:prstGeom>
        <a:solidFill>
          <a:sysClr val="window" lastClr="FFFFFF">
            <a:lumMod val="75000"/>
          </a:sys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423942" y="259099"/>
        <a:ext cx="1248115" cy="1248115"/>
      </dsp:txXfrm>
    </dsp:sp>
    <dsp:sp modelId="{9D033B7B-D1D4-4FDF-8312-3D176C713652}">
      <dsp:nvSpPr>
        <dsp:cNvPr id="0" name=""/>
        <dsp:cNvSpPr/>
      </dsp:nvSpPr>
      <dsp:spPr>
        <a:xfrm rot="8860090">
          <a:off x="3486652" y="1585351"/>
          <a:ext cx="470660" cy="904943"/>
        </a:xfrm>
        <a:prstGeom prst="upDownArrow">
          <a:avLst/>
        </a:prstGeom>
        <a:solidFill>
          <a:sysClr val="window" lastClr="FFFFFF">
            <a:lumMod val="75000"/>
          </a:sys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7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604317" y="1703016"/>
        <a:ext cx="235330" cy="669613"/>
      </dsp:txXfrm>
    </dsp:sp>
    <dsp:sp modelId="{1675048E-D08A-4742-9E3D-3DC955A00BEB}">
      <dsp:nvSpPr>
        <dsp:cNvPr id="0" name=""/>
        <dsp:cNvSpPr/>
      </dsp:nvSpPr>
      <dsp:spPr>
        <a:xfrm>
          <a:off x="3492018" y="2298292"/>
          <a:ext cx="1765101" cy="1765101"/>
        </a:xfrm>
        <a:prstGeom prst="ellipse">
          <a:avLst/>
        </a:prstGeom>
        <a:solidFill>
          <a:sysClr val="window" lastClr="FFFFFF">
            <a:lumMod val="75000"/>
            <a:alpha val="0"/>
          </a:sys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750511" y="2556785"/>
        <a:ext cx="1248115" cy="1248115"/>
      </dsp:txXfrm>
    </dsp:sp>
    <dsp:sp modelId="{31E5F43C-92DF-4762-A5E9-D66AE1CBEED4}">
      <dsp:nvSpPr>
        <dsp:cNvPr id="0" name=""/>
        <dsp:cNvSpPr/>
      </dsp:nvSpPr>
      <dsp:spPr>
        <a:xfrm rot="16200000">
          <a:off x="2817311" y="2737051"/>
          <a:ext cx="470660" cy="887583"/>
        </a:xfrm>
        <a:prstGeom prst="upDownArrow">
          <a:avLst/>
        </a:prstGeom>
        <a:solidFill>
          <a:sysClr val="window" lastClr="FFFFFF">
            <a:lumMod val="75000"/>
          </a:sys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6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2934976" y="2854716"/>
        <a:ext cx="235330" cy="652253"/>
      </dsp:txXfrm>
    </dsp:sp>
    <dsp:sp modelId="{4707980A-854C-4F86-B90D-AD2B1DB17170}">
      <dsp:nvSpPr>
        <dsp:cNvPr id="0" name=""/>
        <dsp:cNvSpPr/>
      </dsp:nvSpPr>
      <dsp:spPr>
        <a:xfrm>
          <a:off x="838879" y="2298292"/>
          <a:ext cx="1765101" cy="1765101"/>
        </a:xfrm>
        <a:prstGeom prst="ellipse">
          <a:avLst/>
        </a:prstGeom>
        <a:solidFill>
          <a:sysClr val="window" lastClr="FFFFFF">
            <a:lumMod val="75000"/>
          </a:sys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097372" y="2556785"/>
        <a:ext cx="1248115" cy="1248115"/>
      </dsp:txXfrm>
    </dsp:sp>
    <dsp:sp modelId="{A78CBDCB-625E-42D0-BE7E-300350654ABE}">
      <dsp:nvSpPr>
        <dsp:cNvPr id="0" name=""/>
        <dsp:cNvSpPr/>
      </dsp:nvSpPr>
      <dsp:spPr>
        <a:xfrm rot="12653208">
          <a:off x="2151403" y="1597676"/>
          <a:ext cx="470660" cy="874358"/>
        </a:xfrm>
        <a:prstGeom prst="upDownArrow">
          <a:avLst/>
        </a:prstGeom>
        <a:solidFill>
          <a:sysClr val="window" lastClr="FFFFFF">
            <a:lumMod val="75000"/>
          </a:sys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5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269068" y="1715341"/>
        <a:ext cx="235330" cy="6390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6F4725-7629-4823-8965-8CC3755AD04D}">
      <dsp:nvSpPr>
        <dsp:cNvPr id="0" name=""/>
        <dsp:cNvSpPr/>
      </dsp:nvSpPr>
      <dsp:spPr>
        <a:xfrm>
          <a:off x="129934" y="0"/>
          <a:ext cx="3830131" cy="3830131"/>
        </a:xfrm>
        <a:prstGeom prst="ellipse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000000"/>
              </a:solidFill>
            </a:rPr>
            <a:t>Rest of world</a:t>
          </a:r>
          <a:endParaRPr lang="en-NZ" sz="1300" b="1" kern="1200" dirty="0">
            <a:solidFill>
              <a:srgbClr val="000000"/>
            </a:solidFill>
          </a:endParaRPr>
        </a:p>
      </dsp:txBody>
      <dsp:txXfrm>
        <a:off x="1509547" y="191506"/>
        <a:ext cx="1070904" cy="574519"/>
      </dsp:txXfrm>
    </dsp:sp>
    <dsp:sp modelId="{9003083E-CEA3-47B8-B5AD-CDBF76FF9598}">
      <dsp:nvSpPr>
        <dsp:cNvPr id="0" name=""/>
        <dsp:cNvSpPr/>
      </dsp:nvSpPr>
      <dsp:spPr>
        <a:xfrm>
          <a:off x="512947" y="766026"/>
          <a:ext cx="3064104" cy="3064104"/>
        </a:xfrm>
        <a:prstGeom prst="ellipse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000000"/>
              </a:solidFill>
            </a:rPr>
            <a:t>Rest of Canada</a:t>
          </a:r>
          <a:endParaRPr lang="en-NZ" sz="1300" b="1" kern="1200" dirty="0">
            <a:solidFill>
              <a:srgbClr val="000000"/>
            </a:solidFill>
          </a:endParaRPr>
        </a:p>
      </dsp:txBody>
      <dsp:txXfrm>
        <a:off x="1509547" y="949872"/>
        <a:ext cx="1070904" cy="551538"/>
      </dsp:txXfrm>
    </dsp:sp>
    <dsp:sp modelId="{F587AF1D-DBAE-4404-9F4B-31A7638CEB7B}">
      <dsp:nvSpPr>
        <dsp:cNvPr id="0" name=""/>
        <dsp:cNvSpPr/>
      </dsp:nvSpPr>
      <dsp:spPr>
        <a:xfrm>
          <a:off x="895960" y="1532052"/>
          <a:ext cx="2298078" cy="2298078"/>
        </a:xfrm>
        <a:prstGeom prst="ellipse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000000"/>
              </a:solidFill>
            </a:rPr>
            <a:t>Rest of Quebec</a:t>
          </a:r>
          <a:endParaRPr lang="en-NZ" sz="1300" b="1" kern="1200" dirty="0">
            <a:solidFill>
              <a:srgbClr val="000000"/>
            </a:solidFill>
          </a:endParaRPr>
        </a:p>
      </dsp:txBody>
      <dsp:txXfrm>
        <a:off x="1509547" y="1704408"/>
        <a:ext cx="1070904" cy="517067"/>
      </dsp:txXfrm>
    </dsp:sp>
    <dsp:sp modelId="{41778E3B-7019-4B3C-9D23-122142AF4431}">
      <dsp:nvSpPr>
        <dsp:cNvPr id="0" name=""/>
        <dsp:cNvSpPr/>
      </dsp:nvSpPr>
      <dsp:spPr>
        <a:xfrm>
          <a:off x="1278973" y="2298078"/>
          <a:ext cx="1532052" cy="1532052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000000"/>
              </a:solidFill>
            </a:rPr>
            <a:t>Montreal</a:t>
          </a:r>
          <a:endParaRPr lang="en-NZ" sz="1300" b="1" kern="1200" dirty="0">
            <a:solidFill>
              <a:srgbClr val="000000"/>
            </a:solidFill>
          </a:endParaRPr>
        </a:p>
      </dsp:txBody>
      <dsp:txXfrm>
        <a:off x="1503337" y="2681091"/>
        <a:ext cx="1083324" cy="766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1B33D-90D9-AA4A-A8D3-CED77908079E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9F504-9DB0-364E-B88A-275AA887055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499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E9BDB-A929-F94D-A384-F002A671A916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91876-06B7-6F48-BD71-260433EFC5A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051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91876-06B7-6F48-BD71-260433EFC5A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014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EFA453-B733-2448-925F-649EDF3878D2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544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91876-06B7-6F48-BD71-260433EFC5A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100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 of Montreal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91876-06B7-6F48-BD71-260433EFC5A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702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91876-06B7-6F48-BD71-260433EFC5A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810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CA41C6-3126-4CF9-9B49-18EA6AFE9C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49584" y="255814"/>
            <a:ext cx="2068286" cy="4887686"/>
          </a:xfrm>
          <a:custGeom>
            <a:avLst/>
            <a:gdLst>
              <a:gd name="connsiteX0" fmla="*/ 2757713 w 2757714"/>
              <a:gd name="connsiteY0" fmla="*/ 0 h 6516914"/>
              <a:gd name="connsiteX1" fmla="*/ 2757713 w 2757714"/>
              <a:gd name="connsiteY1" fmla="*/ 928914 h 6516914"/>
              <a:gd name="connsiteX2" fmla="*/ 2757714 w 2757714"/>
              <a:gd name="connsiteY2" fmla="*/ 928914 h 6516914"/>
              <a:gd name="connsiteX3" fmla="*/ 2757714 w 2757714"/>
              <a:gd name="connsiteY3" fmla="*/ 6516914 h 6516914"/>
              <a:gd name="connsiteX4" fmla="*/ 1 w 2757714"/>
              <a:gd name="connsiteY4" fmla="*/ 6516914 h 6516914"/>
              <a:gd name="connsiteX5" fmla="*/ 1 w 2757714"/>
              <a:gd name="connsiteY5" fmla="*/ 928914 h 6516914"/>
              <a:gd name="connsiteX6" fmla="*/ 0 w 2757714"/>
              <a:gd name="connsiteY6" fmla="*/ 928914 h 651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7714" h="6516914">
                <a:moveTo>
                  <a:pt x="2757713" y="0"/>
                </a:moveTo>
                <a:lnTo>
                  <a:pt x="2757713" y="928914"/>
                </a:lnTo>
                <a:lnTo>
                  <a:pt x="2757714" y="928914"/>
                </a:lnTo>
                <a:lnTo>
                  <a:pt x="2757714" y="6516914"/>
                </a:lnTo>
                <a:lnTo>
                  <a:pt x="1" y="6516914"/>
                </a:lnTo>
                <a:lnTo>
                  <a:pt x="1" y="928914"/>
                </a:lnTo>
                <a:lnTo>
                  <a:pt x="0" y="928914"/>
                </a:lnTo>
                <a:close/>
              </a:path>
            </a:pathLst>
          </a:custGeom>
          <a:solidFill>
            <a:schemeClr val="bg2"/>
          </a:solidFill>
        </p:spPr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F00124F-F55B-4541-BF9A-EE45C18F1B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75714" y="0"/>
            <a:ext cx="2068286" cy="4887686"/>
          </a:xfrm>
          <a:custGeom>
            <a:avLst/>
            <a:gdLst>
              <a:gd name="connsiteX0" fmla="*/ 0 w 2757714"/>
              <a:gd name="connsiteY0" fmla="*/ 0 h 6516914"/>
              <a:gd name="connsiteX1" fmla="*/ 2757713 w 2757714"/>
              <a:gd name="connsiteY1" fmla="*/ 0 h 6516914"/>
              <a:gd name="connsiteX2" fmla="*/ 2757713 w 2757714"/>
              <a:gd name="connsiteY2" fmla="*/ 5588000 h 6516914"/>
              <a:gd name="connsiteX3" fmla="*/ 2757714 w 2757714"/>
              <a:gd name="connsiteY3" fmla="*/ 5588000 h 6516914"/>
              <a:gd name="connsiteX4" fmla="*/ 1 w 2757714"/>
              <a:gd name="connsiteY4" fmla="*/ 6516914 h 6516914"/>
              <a:gd name="connsiteX5" fmla="*/ 1 w 2757714"/>
              <a:gd name="connsiteY5" fmla="*/ 5588000 h 6516914"/>
              <a:gd name="connsiteX6" fmla="*/ 0 w 2757714"/>
              <a:gd name="connsiteY6" fmla="*/ 5588000 h 651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7714" h="6516914">
                <a:moveTo>
                  <a:pt x="0" y="0"/>
                </a:moveTo>
                <a:lnTo>
                  <a:pt x="2757713" y="0"/>
                </a:lnTo>
                <a:lnTo>
                  <a:pt x="2757713" y="5588000"/>
                </a:lnTo>
                <a:lnTo>
                  <a:pt x="2757714" y="5588000"/>
                </a:lnTo>
                <a:lnTo>
                  <a:pt x="1" y="6516914"/>
                </a:lnTo>
                <a:lnTo>
                  <a:pt x="1" y="5588000"/>
                </a:lnTo>
                <a:lnTo>
                  <a:pt x="0" y="5588000"/>
                </a:lnTo>
                <a:close/>
              </a:path>
            </a:pathLst>
          </a:custGeom>
          <a:solidFill>
            <a:schemeClr val="bg2"/>
          </a:solidFill>
        </p:spPr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29841" y="828845"/>
            <a:ext cx="3708243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28995"/>
            <a:ext cx="3708243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80162" y="4867120"/>
            <a:ext cx="19858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308F20AD-4602-0C4A-8FC8-231874596421}" type="slidenum">
              <a:rPr lang="fr-FR" sz="700" smtClean="0"/>
              <a:pPr algn="l"/>
              <a:t>‹#›</a:t>
            </a:fld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1278238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374F47-A7AF-454F-9F7D-3A05B90B13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3263" y="0"/>
            <a:ext cx="7376337" cy="51435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180162" y="4867120"/>
            <a:ext cx="19858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308F20AD-4602-0C4A-8FC8-231874596421}" type="slidenum">
              <a:rPr lang="fr-FR" sz="700" smtClean="0"/>
              <a:pPr algn="l"/>
              <a:t>‹#›</a:t>
            </a:fld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16634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374F47-A7AF-454F-9F7D-3A05B90B13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180162" y="4867120"/>
            <a:ext cx="19858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308F20AD-4602-0C4A-8FC8-231874596421}" type="slidenum">
              <a:rPr lang="fr-FR" sz="700" smtClean="0"/>
              <a:pPr algn="l"/>
              <a:t>‹#›</a:t>
            </a:fld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619999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D06D6F7-D8C8-4C7E-81F5-C672B6DD31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113315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id-ID"/>
          </a:p>
        </p:txBody>
      </p:sp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77688" y="3113315"/>
            <a:ext cx="4290376" cy="467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7687" y="3714155"/>
            <a:ext cx="7392425" cy="1277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80162" y="4867120"/>
            <a:ext cx="19858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308F20AD-4602-0C4A-8FC8-231874596421}" type="slidenum">
              <a:rPr lang="fr-FR" sz="700" smtClean="0"/>
              <a:pPr algn="l"/>
              <a:t>‹#›</a:t>
            </a:fld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745137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D064D54B-A500-4797-9F68-487354A3EE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71751"/>
            <a:ext cx="9144000" cy="2571749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id-ID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77688" y="413382"/>
            <a:ext cx="4290376" cy="467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7687" y="1014222"/>
            <a:ext cx="7392425" cy="1277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ZoneTexte 7"/>
          <p:cNvSpPr txBox="1"/>
          <p:nvPr userDrawn="1"/>
        </p:nvSpPr>
        <p:spPr>
          <a:xfrm>
            <a:off x="180162" y="4867120"/>
            <a:ext cx="19858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308F20AD-4602-0C4A-8FC8-231874596421}" type="slidenum">
              <a:rPr lang="fr-FR" sz="700" smtClean="0"/>
              <a:pPr algn="l"/>
              <a:t>‹#›</a:t>
            </a:fld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3874799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EFE5A-2E12-45C9-B25F-F1B951A9B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65A652-514D-4139-9F1D-05BD0086C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3E1DC-A79F-438C-AB99-D705E23E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02A6-3677-41FF-87F2-FABE56723AA6}" type="datetimeFigureOut">
              <a:rPr lang="en-NZ" smtClean="0"/>
              <a:t>12/06/2023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ED399-E552-458B-9F2B-DE04EBA78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9FA2B-397D-410E-A3F2-0D4873C9E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81782-BADA-44F8-B0DB-695AF2B5B4B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48630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alf Frame 8">
            <a:extLst>
              <a:ext uri="{FF2B5EF4-FFF2-40B4-BE49-F238E27FC236}">
                <a16:creationId xmlns:a16="http://schemas.microsoft.com/office/drawing/2014/main" id="{1CEAAC87-6EF1-442D-8A35-A3167CF9C0A4}"/>
              </a:ext>
            </a:extLst>
          </p:cNvPr>
          <p:cNvSpPr/>
          <p:nvPr userDrawn="1"/>
        </p:nvSpPr>
        <p:spPr>
          <a:xfrm flipV="1">
            <a:off x="79872" y="4677434"/>
            <a:ext cx="414173" cy="381900"/>
          </a:xfrm>
          <a:prstGeom prst="halfFrame">
            <a:avLst>
              <a:gd name="adj1" fmla="val 12280"/>
              <a:gd name="adj2" fmla="val 12280"/>
            </a:avLst>
          </a:prstGeom>
          <a:solidFill>
            <a:srgbClr val="DD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>
              <a:solidFill>
                <a:schemeClr val="tx1"/>
              </a:solidFill>
            </a:endParaRPr>
          </a:p>
        </p:txBody>
      </p:sp>
      <p:sp>
        <p:nvSpPr>
          <p:cNvPr id="8" name="Half Frame 12">
            <a:extLst>
              <a:ext uri="{FF2B5EF4-FFF2-40B4-BE49-F238E27FC236}">
                <a16:creationId xmlns:a16="http://schemas.microsoft.com/office/drawing/2014/main" id="{A92E8D4D-D9E9-4B8E-A74C-6A0DF11C4D0F}"/>
              </a:ext>
            </a:extLst>
          </p:cNvPr>
          <p:cNvSpPr/>
          <p:nvPr userDrawn="1"/>
        </p:nvSpPr>
        <p:spPr>
          <a:xfrm rot="10800000" flipV="1">
            <a:off x="8646842" y="80098"/>
            <a:ext cx="414173" cy="381900"/>
          </a:xfrm>
          <a:prstGeom prst="halfFrame">
            <a:avLst>
              <a:gd name="adj1" fmla="val 12280"/>
              <a:gd name="adj2" fmla="val 12280"/>
            </a:avLst>
          </a:prstGeom>
          <a:solidFill>
            <a:srgbClr val="DD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>
              <a:solidFill>
                <a:schemeClr val="tx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6478" y="4549514"/>
            <a:ext cx="508587" cy="50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8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92" r:id="rId3"/>
    <p:sldLayoutId id="2147483659" r:id="rId4"/>
    <p:sldLayoutId id="2147483667" r:id="rId5"/>
    <p:sldLayoutId id="2147483693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mailto:thomas.elliot@etsmtl.ca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mailto:thomas.elliot@etsmtl.c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6754A869-D4A7-4DE6-951C-05A8597980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481" t="13029" r="18772" b="21138"/>
          <a:stretch/>
        </p:blipFill>
        <p:spPr>
          <a:xfrm>
            <a:off x="-216000" y="0"/>
            <a:ext cx="9360000" cy="5148000"/>
          </a:xfrm>
        </p:spPr>
      </p:pic>
      <p:sp>
        <p:nvSpPr>
          <p:cNvPr id="3" name="Right Triangle 16">
            <a:extLst>
              <a:ext uri="{FF2B5EF4-FFF2-40B4-BE49-F238E27FC236}">
                <a16:creationId xmlns:a16="http://schemas.microsoft.com/office/drawing/2014/main" id="{596CE106-692E-4740-89F3-B455203ACF1A}"/>
              </a:ext>
            </a:extLst>
          </p:cNvPr>
          <p:cNvSpPr/>
          <p:nvPr/>
        </p:nvSpPr>
        <p:spPr>
          <a:xfrm flipH="1">
            <a:off x="3543748" y="2322576"/>
            <a:ext cx="5600252" cy="2820924"/>
          </a:xfrm>
          <a:prstGeom prst="rtTriangle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Rectangle 1"/>
          <p:cNvSpPr/>
          <p:nvPr/>
        </p:nvSpPr>
        <p:spPr>
          <a:xfrm>
            <a:off x="0" y="0"/>
            <a:ext cx="5860316" cy="5143500"/>
          </a:xfrm>
          <a:custGeom>
            <a:avLst/>
            <a:gdLst>
              <a:gd name="connsiteX0" fmla="*/ 0 w 7813755"/>
              <a:gd name="connsiteY0" fmla="*/ 0 h 6858000"/>
              <a:gd name="connsiteX1" fmla="*/ 7813755 w 7813755"/>
              <a:gd name="connsiteY1" fmla="*/ 0 h 6858000"/>
              <a:gd name="connsiteX2" fmla="*/ 7813755 w 7813755"/>
              <a:gd name="connsiteY2" fmla="*/ 6858000 h 6858000"/>
              <a:gd name="connsiteX3" fmla="*/ 0 w 7813755"/>
              <a:gd name="connsiteY3" fmla="*/ 6858000 h 6858000"/>
              <a:gd name="connsiteX4" fmla="*/ 0 w 7813755"/>
              <a:gd name="connsiteY4" fmla="*/ 0 h 6858000"/>
              <a:gd name="connsiteX0" fmla="*/ 0 w 7813755"/>
              <a:gd name="connsiteY0" fmla="*/ 0 h 6858000"/>
              <a:gd name="connsiteX1" fmla="*/ 765255 w 7813755"/>
              <a:gd name="connsiteY1" fmla="*/ 12700 h 6858000"/>
              <a:gd name="connsiteX2" fmla="*/ 7813755 w 7813755"/>
              <a:gd name="connsiteY2" fmla="*/ 6858000 h 6858000"/>
              <a:gd name="connsiteX3" fmla="*/ 0 w 7813755"/>
              <a:gd name="connsiteY3" fmla="*/ 6858000 h 6858000"/>
              <a:gd name="connsiteX4" fmla="*/ 0 w 7813755"/>
              <a:gd name="connsiteY4" fmla="*/ 0 h 6858000"/>
              <a:gd name="connsiteX0" fmla="*/ 0 w 7813755"/>
              <a:gd name="connsiteY0" fmla="*/ 0 h 6858000"/>
              <a:gd name="connsiteX1" fmla="*/ 973535 w 7813755"/>
              <a:gd name="connsiteY1" fmla="*/ 7620 h 6858000"/>
              <a:gd name="connsiteX2" fmla="*/ 7813755 w 7813755"/>
              <a:gd name="connsiteY2" fmla="*/ 6858000 h 6858000"/>
              <a:gd name="connsiteX3" fmla="*/ 0 w 7813755"/>
              <a:gd name="connsiteY3" fmla="*/ 6858000 h 6858000"/>
              <a:gd name="connsiteX4" fmla="*/ 0 w 781375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3755" h="6858000">
                <a:moveTo>
                  <a:pt x="0" y="0"/>
                </a:moveTo>
                <a:lnTo>
                  <a:pt x="973535" y="7620"/>
                </a:lnTo>
                <a:lnTo>
                  <a:pt x="78137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D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91534" y="2524763"/>
            <a:ext cx="8760931" cy="17493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Teleconnections</a:t>
            </a:r>
          </a:p>
          <a:p>
            <a:r>
              <a:rPr lang="en-US" sz="3600" dirty="0"/>
              <a:t>and spatial metabolic rifts</a:t>
            </a:r>
          </a:p>
          <a:p>
            <a:r>
              <a:rPr lang="en-US" sz="3600" dirty="0"/>
              <a:t>in urban material circularity</a:t>
            </a:r>
            <a:endParaRPr lang="fr-FR" sz="3600" dirty="0"/>
          </a:p>
        </p:txBody>
      </p:sp>
      <p:sp>
        <p:nvSpPr>
          <p:cNvPr id="7" name="Espace réservé du texte 3"/>
          <p:cNvSpPr txBox="1">
            <a:spLocks/>
          </p:cNvSpPr>
          <p:nvPr/>
        </p:nvSpPr>
        <p:spPr>
          <a:xfrm>
            <a:off x="242501" y="4476312"/>
            <a:ext cx="3820920" cy="3639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 dirty="0"/>
              <a:t>Thomas Elliot</a:t>
            </a:r>
            <a:r>
              <a:rPr lang="fr-FR" sz="1200" dirty="0"/>
              <a:t> </a:t>
            </a:r>
            <a:r>
              <a:rPr lang="fr-CA" sz="1200" dirty="0">
                <a:hlinkClick r:id="rId4"/>
              </a:rPr>
              <a:t>thomas.elliot@etsmtl.ca</a:t>
            </a:r>
            <a:endParaRPr lang="fr-CA" sz="1200" dirty="0"/>
          </a:p>
          <a:p>
            <a:r>
              <a:rPr lang="fr-CA" sz="1200" dirty="0"/>
              <a:t>Postdoctoral </a:t>
            </a:r>
            <a:r>
              <a:rPr lang="fr-CA" sz="1200" dirty="0" err="1"/>
              <a:t>Fellow</a:t>
            </a:r>
            <a:r>
              <a:rPr lang="fr-CA" sz="1200"/>
              <a:t>, </a:t>
            </a:r>
            <a:r>
              <a:rPr lang="fr-CA" sz="1100"/>
              <a:t>ÉTS</a:t>
            </a:r>
            <a:endParaRPr lang="fr-CA" sz="1100" dirty="0"/>
          </a:p>
          <a:p>
            <a:endParaRPr lang="fr-FR" sz="1200" dirty="0"/>
          </a:p>
          <a:p>
            <a:endParaRPr lang="fr-FR" sz="1200" dirty="0"/>
          </a:p>
        </p:txBody>
      </p:sp>
      <p:pic>
        <p:nvPicPr>
          <p:cNvPr id="10" name="Image 4">
            <a:extLst>
              <a:ext uri="{FF2B5EF4-FFF2-40B4-BE49-F238E27FC236}">
                <a16:creationId xmlns:a16="http://schemas.microsoft.com/office/drawing/2014/main" id="{819F20EA-D16E-4927-9498-C71B255379B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910" y="3964961"/>
            <a:ext cx="1848222" cy="12131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2199D9-E8E5-4E18-8D1F-2897B1E519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59" y="3140974"/>
            <a:ext cx="1721907" cy="90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46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C41E0F3-0191-42C2-9012-CE5F3D31FE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413" y="265550"/>
            <a:ext cx="4885173" cy="4334160"/>
          </a:xfrm>
        </p:spPr>
      </p:pic>
      <p:sp>
        <p:nvSpPr>
          <p:cNvPr id="3" name="Auteur et date">
            <a:extLst>
              <a:ext uri="{FF2B5EF4-FFF2-40B4-BE49-F238E27FC236}">
                <a16:creationId xmlns:a16="http://schemas.microsoft.com/office/drawing/2014/main" id="{C6EF4B8C-B088-4376-9D32-165FEB2CCCAE}"/>
              </a:ext>
            </a:extLst>
          </p:cNvPr>
          <p:cNvSpPr txBox="1">
            <a:spLocks/>
          </p:cNvSpPr>
          <p:nvPr/>
        </p:nvSpPr>
        <p:spPr>
          <a:xfrm>
            <a:off x="320040" y="4752106"/>
            <a:ext cx="8503920" cy="31980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6096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1pPr>
            <a:lvl2pPr marL="12192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2pPr>
            <a:lvl3pPr marL="18288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3pPr>
            <a:lvl4pPr marL="24384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4pPr>
            <a:lvl5pPr marL="30480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6576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42672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48768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54864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hangingPunct="1">
              <a:buNone/>
            </a:pP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Elliot, Vigier, &amp; Levasseur (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fc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Teleconnections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spatial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metabolic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rifts in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urban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material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circularity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fr-CA" sz="13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14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6194FAE-42A6-4AF4-93F6-7090A2B9C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8" t="6649" r="46268" b="50000"/>
          <a:stretch/>
        </p:blipFill>
        <p:spPr>
          <a:xfrm>
            <a:off x="6558960" y="603030"/>
            <a:ext cx="789702" cy="4178553"/>
          </a:xfrm>
        </p:spPr>
      </p:pic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2F82443B-CEA0-4E31-A3E2-034623A180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" t="2665" r="53531" b="51332"/>
          <a:stretch/>
        </p:blipFill>
        <p:spPr>
          <a:xfrm>
            <a:off x="2106036" y="603031"/>
            <a:ext cx="2032948" cy="1993896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63E81BCC-DB96-40C9-B7F5-F6D1DF2497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" t="50000" r="53531" b="3997"/>
          <a:stretch/>
        </p:blipFill>
        <p:spPr>
          <a:xfrm>
            <a:off x="2106036" y="2787688"/>
            <a:ext cx="2032948" cy="1993896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E22EEDA3-2615-46E2-87C0-98AB1AE32F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2808" r="4061" b="51189"/>
          <a:stretch/>
        </p:blipFill>
        <p:spPr>
          <a:xfrm>
            <a:off x="4320626" y="603031"/>
            <a:ext cx="2032948" cy="1993896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89A0BD82-FD1F-4BAA-BCAD-F33B3A1FA8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5" t="51039" r="3850" b="2958"/>
          <a:stretch/>
        </p:blipFill>
        <p:spPr>
          <a:xfrm>
            <a:off x="4313247" y="2787688"/>
            <a:ext cx="2032948" cy="1993896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1" name="Espace réservé du texte 1">
            <a:extLst>
              <a:ext uri="{FF2B5EF4-FFF2-40B4-BE49-F238E27FC236}">
                <a16:creationId xmlns:a16="http://schemas.microsoft.com/office/drawing/2014/main" id="{4DFD4CC1-5315-4201-8817-744903F9FFB6}"/>
              </a:ext>
            </a:extLst>
          </p:cNvPr>
          <p:cNvSpPr txBox="1">
            <a:spLocks/>
          </p:cNvSpPr>
          <p:nvPr/>
        </p:nvSpPr>
        <p:spPr>
          <a:xfrm>
            <a:off x="2113034" y="78671"/>
            <a:ext cx="4779385" cy="99060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dirty="0">
                <a:solidFill>
                  <a:schemeClr val="bg1"/>
                </a:solidFill>
              </a:rPr>
              <a:t>Impact changes by 2050</a:t>
            </a:r>
          </a:p>
        </p:txBody>
      </p:sp>
      <p:sp>
        <p:nvSpPr>
          <p:cNvPr id="12" name="Auteur et date">
            <a:extLst>
              <a:ext uri="{FF2B5EF4-FFF2-40B4-BE49-F238E27FC236}">
                <a16:creationId xmlns:a16="http://schemas.microsoft.com/office/drawing/2014/main" id="{C8E9466E-3738-4C29-AE5E-24C1D0DFC313}"/>
              </a:ext>
            </a:extLst>
          </p:cNvPr>
          <p:cNvSpPr txBox="1">
            <a:spLocks/>
          </p:cNvSpPr>
          <p:nvPr/>
        </p:nvSpPr>
        <p:spPr>
          <a:xfrm>
            <a:off x="320040" y="4786742"/>
            <a:ext cx="8503920" cy="31980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6096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1pPr>
            <a:lvl2pPr marL="12192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2pPr>
            <a:lvl3pPr marL="18288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3pPr>
            <a:lvl4pPr marL="24384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4pPr>
            <a:lvl5pPr marL="30480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6576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42672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48768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54864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hangingPunct="1">
              <a:buNone/>
            </a:pP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Elliot, Vigier, &amp; Levasseur (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fc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Teleconnections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spatial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metabolic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rifts in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urban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material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circularity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fr-CA" sz="13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72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E9CEDBA-250A-49D8-BA29-1FE9C8C812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72" y="1049110"/>
            <a:ext cx="8450856" cy="3045279"/>
          </a:xfrm>
        </p:spPr>
      </p:pic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CC4EBBFE-B6EB-429B-B672-005F5DF96A64}"/>
              </a:ext>
            </a:extLst>
          </p:cNvPr>
          <p:cNvSpPr txBox="1">
            <a:spLocks/>
          </p:cNvSpPr>
          <p:nvPr/>
        </p:nvSpPr>
        <p:spPr>
          <a:xfrm>
            <a:off x="2182307" y="435097"/>
            <a:ext cx="4779385" cy="99060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dirty="0" err="1">
                <a:solidFill>
                  <a:schemeClr val="bg1"/>
                </a:solidFill>
              </a:rPr>
              <a:t>Who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benefits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from</a:t>
            </a:r>
            <a:r>
              <a:rPr lang="fr-CA" dirty="0">
                <a:solidFill>
                  <a:schemeClr val="bg1"/>
                </a:solidFill>
              </a:rPr>
              <a:t> impact </a:t>
            </a:r>
            <a:r>
              <a:rPr lang="fr-CA" dirty="0" err="1">
                <a:solidFill>
                  <a:schemeClr val="bg1"/>
                </a:solidFill>
              </a:rPr>
              <a:t>reduction</a:t>
            </a:r>
            <a:r>
              <a:rPr lang="fr-CA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" name="Auteur et date">
            <a:extLst>
              <a:ext uri="{FF2B5EF4-FFF2-40B4-BE49-F238E27FC236}">
                <a16:creationId xmlns:a16="http://schemas.microsoft.com/office/drawing/2014/main" id="{80700163-320F-4618-8536-54D70179D8E8}"/>
              </a:ext>
            </a:extLst>
          </p:cNvPr>
          <p:cNvSpPr txBox="1">
            <a:spLocks/>
          </p:cNvSpPr>
          <p:nvPr/>
        </p:nvSpPr>
        <p:spPr>
          <a:xfrm>
            <a:off x="320040" y="4752106"/>
            <a:ext cx="8503920" cy="31980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6096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1pPr>
            <a:lvl2pPr marL="12192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2pPr>
            <a:lvl3pPr marL="18288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3pPr>
            <a:lvl4pPr marL="24384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4pPr>
            <a:lvl5pPr marL="30480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6576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42672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48768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54864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hangingPunct="1">
              <a:buNone/>
            </a:pP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Elliot, Vigier, &amp; Levasseur (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fc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Teleconnections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spatial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metabolic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rifts in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urban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material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circularity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fr-CA" sz="13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0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E41912-C167-469F-96A1-49B0AFFA53FE}"/>
              </a:ext>
            </a:extLst>
          </p:cNvPr>
          <p:cNvSpPr txBox="1"/>
          <p:nvPr/>
        </p:nvSpPr>
        <p:spPr>
          <a:xfrm>
            <a:off x="1260389" y="1139073"/>
            <a:ext cx="7883611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NZ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Helvetica Neue"/>
            </a:endParaRPr>
          </a:p>
          <a:p>
            <a:pPr marL="571500" lvl="7" indent="-571500" algn="l">
              <a:buFont typeface="Wingdings" panose="05000000000000000000" pitchFamily="2" charset="2"/>
              <a:buChar char="Ø"/>
            </a:pPr>
            <a:r>
              <a:rPr lang="en-US" sz="1800" b="1" i="1" dirty="0">
                <a:solidFill>
                  <a:schemeClr val="bg1"/>
                </a:solidFill>
              </a:rPr>
              <a:t>Burden shifting occurs across spatial levels</a:t>
            </a:r>
            <a:br>
              <a:rPr lang="en-US" sz="1800" b="1" i="1" dirty="0">
                <a:solidFill>
                  <a:schemeClr val="bg1"/>
                </a:solidFill>
                <a:latin typeface="+mj-lt"/>
              </a:rPr>
            </a:br>
            <a:endParaRPr lang="en-US" sz="1800" b="1" i="1" dirty="0">
              <a:solidFill>
                <a:schemeClr val="bg1"/>
              </a:solidFill>
              <a:latin typeface="+mj-lt"/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1800" b="1" i="1" dirty="0">
                <a:solidFill>
                  <a:schemeClr val="bg1"/>
                </a:solidFill>
                <a:latin typeface="+mj-lt"/>
              </a:rPr>
              <a:t>Trade-offs are small and synergies are large</a:t>
            </a: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NZ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Helvetica Neue"/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1800" b="1" i="1" dirty="0">
                <a:solidFill>
                  <a:schemeClr val="bg1"/>
                </a:solidFill>
              </a:rPr>
              <a:t>Material circularity alone is insufficient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endParaRPr lang="en-US" sz="1800" b="1" i="1" dirty="0">
              <a:solidFill>
                <a:schemeClr val="bg1"/>
              </a:solidFill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1800" b="1" i="1" dirty="0">
                <a:solidFill>
                  <a:schemeClr val="bg1"/>
                </a:solidFill>
              </a:rPr>
              <a:t>Degrowth could complement the circular transition</a:t>
            </a:r>
            <a:endParaRPr kumimoji="0" lang="en-NZ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Helvetica Neue"/>
            </a:endParaRPr>
          </a:p>
        </p:txBody>
      </p:sp>
      <p:sp>
        <p:nvSpPr>
          <p:cNvPr id="3" name="Auteur et date">
            <a:extLst>
              <a:ext uri="{FF2B5EF4-FFF2-40B4-BE49-F238E27FC236}">
                <a16:creationId xmlns:a16="http://schemas.microsoft.com/office/drawing/2014/main" id="{ADF4E79A-079E-4491-8690-B0CEF9AA6842}"/>
              </a:ext>
            </a:extLst>
          </p:cNvPr>
          <p:cNvSpPr txBox="1">
            <a:spLocks/>
          </p:cNvSpPr>
          <p:nvPr/>
        </p:nvSpPr>
        <p:spPr>
          <a:xfrm>
            <a:off x="320040" y="4752106"/>
            <a:ext cx="8503920" cy="31980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6096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1pPr>
            <a:lvl2pPr marL="12192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2pPr>
            <a:lvl3pPr marL="18288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3pPr>
            <a:lvl4pPr marL="24384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4pPr>
            <a:lvl5pPr marL="30480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6576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42672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48768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54864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hangingPunct="1">
              <a:buNone/>
            </a:pP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Elliot, Vigier, &amp; Levasseur (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fc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Teleconnections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spatial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metabolic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rifts in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urban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material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circularity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fr-CA" sz="13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2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6754A869-D4A7-4DE6-951C-05A8597980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481" t="13029" r="18772" b="21138"/>
          <a:stretch/>
        </p:blipFill>
        <p:spPr>
          <a:xfrm>
            <a:off x="-216000" y="0"/>
            <a:ext cx="9360000" cy="5148000"/>
          </a:xfrm>
        </p:spPr>
      </p:pic>
      <p:sp>
        <p:nvSpPr>
          <p:cNvPr id="3" name="Right Triangle 16">
            <a:extLst>
              <a:ext uri="{FF2B5EF4-FFF2-40B4-BE49-F238E27FC236}">
                <a16:creationId xmlns:a16="http://schemas.microsoft.com/office/drawing/2014/main" id="{596CE106-692E-4740-89F3-B455203ACF1A}"/>
              </a:ext>
            </a:extLst>
          </p:cNvPr>
          <p:cNvSpPr/>
          <p:nvPr/>
        </p:nvSpPr>
        <p:spPr>
          <a:xfrm flipH="1">
            <a:off x="3543748" y="2322576"/>
            <a:ext cx="5600252" cy="2820924"/>
          </a:xfrm>
          <a:prstGeom prst="rtTriangle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Rectangle 1"/>
          <p:cNvSpPr/>
          <p:nvPr/>
        </p:nvSpPr>
        <p:spPr>
          <a:xfrm>
            <a:off x="0" y="0"/>
            <a:ext cx="5860316" cy="5143500"/>
          </a:xfrm>
          <a:custGeom>
            <a:avLst/>
            <a:gdLst>
              <a:gd name="connsiteX0" fmla="*/ 0 w 7813755"/>
              <a:gd name="connsiteY0" fmla="*/ 0 h 6858000"/>
              <a:gd name="connsiteX1" fmla="*/ 7813755 w 7813755"/>
              <a:gd name="connsiteY1" fmla="*/ 0 h 6858000"/>
              <a:gd name="connsiteX2" fmla="*/ 7813755 w 7813755"/>
              <a:gd name="connsiteY2" fmla="*/ 6858000 h 6858000"/>
              <a:gd name="connsiteX3" fmla="*/ 0 w 7813755"/>
              <a:gd name="connsiteY3" fmla="*/ 6858000 h 6858000"/>
              <a:gd name="connsiteX4" fmla="*/ 0 w 7813755"/>
              <a:gd name="connsiteY4" fmla="*/ 0 h 6858000"/>
              <a:gd name="connsiteX0" fmla="*/ 0 w 7813755"/>
              <a:gd name="connsiteY0" fmla="*/ 0 h 6858000"/>
              <a:gd name="connsiteX1" fmla="*/ 765255 w 7813755"/>
              <a:gd name="connsiteY1" fmla="*/ 12700 h 6858000"/>
              <a:gd name="connsiteX2" fmla="*/ 7813755 w 7813755"/>
              <a:gd name="connsiteY2" fmla="*/ 6858000 h 6858000"/>
              <a:gd name="connsiteX3" fmla="*/ 0 w 7813755"/>
              <a:gd name="connsiteY3" fmla="*/ 6858000 h 6858000"/>
              <a:gd name="connsiteX4" fmla="*/ 0 w 7813755"/>
              <a:gd name="connsiteY4" fmla="*/ 0 h 6858000"/>
              <a:gd name="connsiteX0" fmla="*/ 0 w 7813755"/>
              <a:gd name="connsiteY0" fmla="*/ 0 h 6858000"/>
              <a:gd name="connsiteX1" fmla="*/ 973535 w 7813755"/>
              <a:gd name="connsiteY1" fmla="*/ 7620 h 6858000"/>
              <a:gd name="connsiteX2" fmla="*/ 7813755 w 7813755"/>
              <a:gd name="connsiteY2" fmla="*/ 6858000 h 6858000"/>
              <a:gd name="connsiteX3" fmla="*/ 0 w 7813755"/>
              <a:gd name="connsiteY3" fmla="*/ 6858000 h 6858000"/>
              <a:gd name="connsiteX4" fmla="*/ 0 w 781375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3755" h="6858000">
                <a:moveTo>
                  <a:pt x="0" y="0"/>
                </a:moveTo>
                <a:lnTo>
                  <a:pt x="973535" y="7620"/>
                </a:lnTo>
                <a:lnTo>
                  <a:pt x="78137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D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91534" y="2524763"/>
            <a:ext cx="8760931" cy="17493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Teleconnections</a:t>
            </a:r>
          </a:p>
          <a:p>
            <a:r>
              <a:rPr lang="en-US" sz="3600" dirty="0"/>
              <a:t>and spatial metabolic rifts</a:t>
            </a:r>
          </a:p>
          <a:p>
            <a:r>
              <a:rPr lang="en-US" sz="3600" dirty="0"/>
              <a:t>in urban material circularity</a:t>
            </a:r>
            <a:endParaRPr lang="fr-FR" sz="3600" dirty="0"/>
          </a:p>
        </p:txBody>
      </p:sp>
      <p:sp>
        <p:nvSpPr>
          <p:cNvPr id="7" name="Espace réservé du texte 3"/>
          <p:cNvSpPr txBox="1">
            <a:spLocks/>
          </p:cNvSpPr>
          <p:nvPr/>
        </p:nvSpPr>
        <p:spPr>
          <a:xfrm>
            <a:off x="242501" y="4476312"/>
            <a:ext cx="3820920" cy="3639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 dirty="0"/>
              <a:t>Thomas Elliot</a:t>
            </a:r>
            <a:r>
              <a:rPr lang="fr-FR" sz="1200" dirty="0"/>
              <a:t> </a:t>
            </a:r>
            <a:r>
              <a:rPr lang="fr-CA" sz="1200" dirty="0">
                <a:hlinkClick r:id="rId4"/>
              </a:rPr>
              <a:t>thomas.elliot@etsmtl.ca</a:t>
            </a:r>
            <a:endParaRPr lang="fr-CA" sz="1200" dirty="0"/>
          </a:p>
          <a:p>
            <a:r>
              <a:rPr lang="fr-CA" sz="1200" dirty="0"/>
              <a:t>Postdoctoral </a:t>
            </a:r>
            <a:r>
              <a:rPr lang="fr-CA" sz="1200" dirty="0" err="1"/>
              <a:t>Fellow</a:t>
            </a:r>
            <a:r>
              <a:rPr lang="fr-CA" sz="1200"/>
              <a:t>, </a:t>
            </a:r>
            <a:r>
              <a:rPr lang="fr-CA" sz="1100"/>
              <a:t>ÉTS</a:t>
            </a:r>
            <a:endParaRPr lang="fr-CA" sz="1100" dirty="0"/>
          </a:p>
          <a:p>
            <a:endParaRPr lang="fr-FR" sz="1200" dirty="0"/>
          </a:p>
          <a:p>
            <a:endParaRPr lang="fr-FR" sz="1200" dirty="0"/>
          </a:p>
        </p:txBody>
      </p:sp>
      <p:pic>
        <p:nvPicPr>
          <p:cNvPr id="10" name="Image 4">
            <a:extLst>
              <a:ext uri="{FF2B5EF4-FFF2-40B4-BE49-F238E27FC236}">
                <a16:creationId xmlns:a16="http://schemas.microsoft.com/office/drawing/2014/main" id="{819F20EA-D16E-4927-9498-C71B255379B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910" y="3964961"/>
            <a:ext cx="1848222" cy="12131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2199D9-E8E5-4E18-8D1F-2897B1E519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59" y="3140974"/>
            <a:ext cx="1721907" cy="90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25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19BCE8-E39B-4E64-968D-4D90DB642F7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708"/>
            <a:ext cx="7010400" cy="3670106"/>
          </a:xfrm>
          <a:prstGeom prst="rect">
            <a:avLst/>
          </a:prstGeom>
          <a:noFill/>
        </p:spPr>
      </p:pic>
      <p:sp>
        <p:nvSpPr>
          <p:cNvPr id="3" name="Auteur et date">
            <a:extLst>
              <a:ext uri="{FF2B5EF4-FFF2-40B4-BE49-F238E27FC236}">
                <a16:creationId xmlns:a16="http://schemas.microsoft.com/office/drawing/2014/main" id="{338EB188-EA0D-4241-A762-93A41C40DE3F}"/>
              </a:ext>
            </a:extLst>
          </p:cNvPr>
          <p:cNvSpPr txBox="1">
            <a:spLocks/>
          </p:cNvSpPr>
          <p:nvPr/>
        </p:nvSpPr>
        <p:spPr>
          <a:xfrm>
            <a:off x="320040" y="4572000"/>
            <a:ext cx="8503920" cy="4445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>
            <a:lvl1pPr marL="6096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1pPr>
            <a:lvl2pPr marL="12192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2pPr>
            <a:lvl3pPr marL="18288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3pPr>
            <a:lvl4pPr marL="24384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4pPr>
            <a:lvl5pPr marL="30480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6576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42672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48768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54864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hangingPunct="1">
              <a:buNone/>
            </a:pP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Elliot &amp; Levasseur (2022). </a:t>
            </a:r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System dynamics life cycle-based carbon model for consumption changes in urban metabolism.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sz="13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Ecological</a:t>
            </a:r>
            <a:r>
              <a:rPr lang="fr-CA" sz="13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sz="13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Modelling</a:t>
            </a:r>
            <a:endParaRPr lang="fr-CA" sz="13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96E20-443B-48CC-9931-EDBA6A32BB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68" t="29380" r="27263" b="31509"/>
          <a:stretch/>
        </p:blipFill>
        <p:spPr>
          <a:xfrm>
            <a:off x="2750008" y="1604431"/>
            <a:ext cx="3643984" cy="169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3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val 4">
            <a:extLst>
              <a:ext uri="{FF2B5EF4-FFF2-40B4-BE49-F238E27FC236}">
                <a16:creationId xmlns:a16="http://schemas.microsoft.com/office/drawing/2014/main" id="{6B841C30-9956-4F4B-B539-FD692F1B8608}"/>
              </a:ext>
            </a:extLst>
          </p:cNvPr>
          <p:cNvSpPr txBox="1"/>
          <p:nvPr/>
        </p:nvSpPr>
        <p:spPr>
          <a:xfrm>
            <a:off x="5291934" y="2980740"/>
            <a:ext cx="1248116" cy="1248116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effectLst/>
        </p:spPr>
        <p:txBody>
          <a:bodyPr spcFirstLastPara="0" vert="horz" wrap="square" lIns="50483" tIns="50483" rIns="50483" bIns="50483" numCol="1" spcCol="1270" anchor="ctr" anchorCtr="0">
            <a:noAutofit/>
          </a:bodyPr>
          <a:lstStyle/>
          <a:p>
            <a:pPr marL="0" marR="0" lvl="0" indent="0" algn="ctr" defTabSz="1766888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397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8186DF0-FEBF-4C3D-8BF5-32881A4ED61F}"/>
              </a:ext>
            </a:extLst>
          </p:cNvPr>
          <p:cNvGrpSpPr/>
          <p:nvPr/>
        </p:nvGrpSpPr>
        <p:grpSpPr>
          <a:xfrm>
            <a:off x="5026001" y="2717129"/>
            <a:ext cx="1765101" cy="1765101"/>
            <a:chOff x="4656025" y="3064390"/>
            <a:chExt cx="2353468" cy="2353468"/>
          </a:xfrm>
          <a:solidFill>
            <a:sysClr val="window" lastClr="FFFFFF">
              <a:lumMod val="75000"/>
            </a:sysClr>
          </a:solidFill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9415178-7AB6-42F1-9813-FFCEA056C159}"/>
                </a:ext>
              </a:extLst>
            </p:cNvPr>
            <p:cNvSpPr/>
            <p:nvPr/>
          </p:nvSpPr>
          <p:spPr>
            <a:xfrm>
              <a:off x="4656025" y="3064390"/>
              <a:ext cx="2353468" cy="2353468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81" name="Oval 4">
              <a:extLst>
                <a:ext uri="{FF2B5EF4-FFF2-40B4-BE49-F238E27FC236}">
                  <a16:creationId xmlns:a16="http://schemas.microsoft.com/office/drawing/2014/main" id="{A3C2B372-0094-45D2-8F52-B0BEE50B1B72}"/>
                </a:ext>
              </a:extLst>
            </p:cNvPr>
            <p:cNvSpPr txBox="1"/>
            <p:nvPr/>
          </p:nvSpPr>
          <p:spPr>
            <a:xfrm>
              <a:off x="5000682" y="3409047"/>
              <a:ext cx="1664154" cy="1664154"/>
            </a:xfrm>
            <a:prstGeom prst="rect">
              <a:avLst/>
            </a:prstGeom>
            <a:grpFill/>
            <a:ln w="6350">
              <a:solidFill>
                <a:sysClr val="window" lastClr="FFFFFF">
                  <a:lumMod val="75000"/>
                </a:sysClr>
              </a:solidFill>
            </a:ln>
            <a:effectLst/>
          </p:spPr>
          <p:txBody>
            <a:bodyPr spcFirstLastPara="0" vert="horz" wrap="square" lIns="50483" tIns="50483" rIns="50483" bIns="50483" numCol="1" spcCol="1270" anchor="ctr" anchorCtr="0">
              <a:noAutofit/>
            </a:bodyPr>
            <a:lstStyle/>
            <a:p>
              <a:pPr marL="0" marR="0" lvl="0" indent="0" algn="ctr" defTabSz="1766888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97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03045BE-14D9-4982-BC08-46F862E04D65}"/>
              </a:ext>
            </a:extLst>
          </p:cNvPr>
          <p:cNvGrpSpPr/>
          <p:nvPr/>
        </p:nvGrpSpPr>
        <p:grpSpPr>
          <a:xfrm>
            <a:off x="1524000" y="400325"/>
            <a:ext cx="6096000" cy="4064000"/>
            <a:chOff x="132839" y="446975"/>
            <a:chExt cx="8128000" cy="5418667"/>
          </a:xfrm>
        </p:grpSpPr>
        <p:graphicFrame>
          <p:nvGraphicFramePr>
            <p:cNvPr id="83" name="Diagram 82">
              <a:extLst>
                <a:ext uri="{FF2B5EF4-FFF2-40B4-BE49-F238E27FC236}">
                  <a16:creationId xmlns:a16="http://schemas.microsoft.com/office/drawing/2014/main" id="{8585E33A-014A-48EC-8987-D51905370D76}"/>
                </a:ext>
              </a:extLst>
            </p:cNvPr>
            <p:cNvGraphicFramePr/>
            <p:nvPr/>
          </p:nvGraphicFramePr>
          <p:xfrm>
            <a:off x="132839" y="446975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C2BD4AE-0BF7-4D66-B7D9-967EE44F2B9F}"/>
                </a:ext>
              </a:extLst>
            </p:cNvPr>
            <p:cNvGrpSpPr/>
            <p:nvPr/>
          </p:nvGrpSpPr>
          <p:grpSpPr>
            <a:xfrm>
              <a:off x="5150781" y="3907730"/>
              <a:ext cx="1589496" cy="1589496"/>
              <a:chOff x="7091572" y="2002789"/>
              <a:chExt cx="1589496" cy="1589496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CCDB569-17F9-45E1-B6DD-150F992B7CF9}"/>
                  </a:ext>
                </a:extLst>
              </p:cNvPr>
              <p:cNvSpPr/>
              <p:nvPr/>
            </p:nvSpPr>
            <p:spPr>
              <a:xfrm>
                <a:off x="7091572" y="2002789"/>
                <a:ext cx="1589496" cy="1589496"/>
              </a:xfrm>
              <a:prstGeom prst="ellipse">
                <a:avLst/>
              </a:prstGeom>
              <a:noFill/>
              <a:ln w="9525" cap="flat" cmpd="sng" algn="ctr">
                <a:noFill/>
                <a:prstDash val="solid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41313"/>
                    </a:solidFill>
                    <a:effectLst/>
                    <a:uLnTx/>
                    <a:uFillTx/>
                  </a:rPr>
                  <a:t>System dynamics</a:t>
                </a:r>
              </a:p>
            </p:txBody>
          </p: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B653F9C4-9C5F-48B7-ADB5-213EFC2CD93F}"/>
                  </a:ext>
                </a:extLst>
              </p:cNvPr>
              <p:cNvGrpSpPr/>
              <p:nvPr/>
            </p:nvGrpSpPr>
            <p:grpSpPr>
              <a:xfrm>
                <a:off x="7410249" y="3052975"/>
                <a:ext cx="952141" cy="267044"/>
                <a:chOff x="7183382" y="2068657"/>
                <a:chExt cx="952141" cy="267044"/>
              </a:xfrm>
            </p:grpSpPr>
            <p:sp>
              <p:nvSpPr>
                <p:cNvPr id="111" name="Arrow: Right 110">
                  <a:extLst>
                    <a:ext uri="{FF2B5EF4-FFF2-40B4-BE49-F238E27FC236}">
                      <a16:creationId xmlns:a16="http://schemas.microsoft.com/office/drawing/2014/main" id="{3850BA06-F670-4098-8835-369184779E74}"/>
                    </a:ext>
                  </a:extLst>
                </p:cNvPr>
                <p:cNvSpPr/>
                <p:nvPr/>
              </p:nvSpPr>
              <p:spPr>
                <a:xfrm>
                  <a:off x="7231912" y="2137574"/>
                  <a:ext cx="642219" cy="129212"/>
                </a:xfrm>
                <a:prstGeom prst="rightArrow">
                  <a:avLst/>
                </a:prstGeom>
                <a:solidFill>
                  <a:srgbClr val="141313">
                    <a:lumMod val="50000"/>
                    <a:lumOff val="50000"/>
                  </a:srgbClr>
                </a:solidFill>
                <a:ln w="9525" cap="flat" cmpd="sng" algn="ctr">
                  <a:solidFill>
                    <a:srgbClr val="141313">
                      <a:lumMod val="50000"/>
                      <a:lumOff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" name="Cloud 111">
                  <a:extLst>
                    <a:ext uri="{FF2B5EF4-FFF2-40B4-BE49-F238E27FC236}">
                      <a16:creationId xmlns:a16="http://schemas.microsoft.com/office/drawing/2014/main" id="{A01C42F1-66E9-4C12-9FAF-6899613B3169}"/>
                    </a:ext>
                  </a:extLst>
                </p:cNvPr>
                <p:cNvSpPr/>
                <p:nvPr/>
              </p:nvSpPr>
              <p:spPr>
                <a:xfrm>
                  <a:off x="7183382" y="2068657"/>
                  <a:ext cx="320040" cy="267044"/>
                </a:xfrm>
                <a:prstGeom prst="cloud">
                  <a:avLst/>
                </a:prstGeom>
                <a:solidFill>
                  <a:srgbClr val="FFFFFF">
                    <a:lumMod val="65000"/>
                  </a:srgbClr>
                </a:solidFill>
                <a:ln w="9525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13" name="Connector: Curved 112">
                  <a:extLst>
                    <a:ext uri="{FF2B5EF4-FFF2-40B4-BE49-F238E27FC236}">
                      <a16:creationId xmlns:a16="http://schemas.microsoft.com/office/drawing/2014/main" id="{33B87E38-50BE-47EB-9875-FFC8F1822F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7802893" y="1999090"/>
                  <a:ext cx="68916" cy="253771"/>
                </a:xfrm>
                <a:prstGeom prst="curvedConnector3">
                  <a:avLst>
                    <a:gd name="adj1" fmla="val -331708"/>
                  </a:avLst>
                </a:prstGeom>
                <a:noFill/>
                <a:ln w="254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55813551-961F-4DF2-8E30-CD9FE3ADF145}"/>
                    </a:ext>
                  </a:extLst>
                </p:cNvPr>
                <p:cNvSpPr/>
                <p:nvPr/>
              </p:nvSpPr>
              <p:spPr>
                <a:xfrm>
                  <a:off x="7881751" y="2068658"/>
                  <a:ext cx="253772" cy="262734"/>
                </a:xfrm>
                <a:prstGeom prst="rect">
                  <a:avLst/>
                </a:prstGeom>
                <a:solidFill>
                  <a:srgbClr val="FFFFFF">
                    <a:lumMod val="65000"/>
                  </a:srgbClr>
                </a:solidFill>
                <a:ln w="9525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9B4175F-3CDA-46B9-B4D2-426E04584953}"/>
                </a:ext>
              </a:extLst>
            </p:cNvPr>
            <p:cNvGrpSpPr/>
            <p:nvPr/>
          </p:nvGrpSpPr>
          <p:grpSpPr>
            <a:xfrm>
              <a:off x="1619588" y="3919306"/>
              <a:ext cx="1589496" cy="1589496"/>
              <a:chOff x="3351274" y="2002789"/>
              <a:chExt cx="1589496" cy="1589496"/>
            </a:xfrm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8FCF4509-1FB6-4BF0-9985-5C9B4D6AE261}"/>
                  </a:ext>
                </a:extLst>
              </p:cNvPr>
              <p:cNvSpPr/>
              <p:nvPr/>
            </p:nvSpPr>
            <p:spPr>
              <a:xfrm>
                <a:off x="3351274" y="2002789"/>
                <a:ext cx="1589496" cy="1589496"/>
              </a:xfrm>
              <a:prstGeom prst="ellipse">
                <a:avLst/>
              </a:prstGeom>
              <a:solidFill>
                <a:srgbClr val="FFFFFF">
                  <a:lumMod val="75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41313"/>
                    </a:solidFill>
                    <a:effectLst/>
                    <a:uLnTx/>
                    <a:uFillTx/>
                  </a:rPr>
                  <a:t>Life-cycle thinking</a:t>
                </a:r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CC22A738-FA01-468A-A9A2-BB9BE772CA51}"/>
                  </a:ext>
                </a:extLst>
              </p:cNvPr>
              <p:cNvSpPr/>
              <p:nvPr/>
            </p:nvSpPr>
            <p:spPr>
              <a:xfrm>
                <a:off x="3536051" y="2813003"/>
                <a:ext cx="215867" cy="319602"/>
              </a:xfrm>
              <a:prstGeom prst="roundRect">
                <a:avLst/>
              </a:prstGeom>
              <a:solidFill>
                <a:srgbClr val="FFFFFF">
                  <a:lumMod val="65000"/>
                </a:srgbClr>
              </a:solidFill>
              <a:ln w="19050" cap="flat" cmpd="sng" algn="ctr">
                <a:solidFill>
                  <a:srgbClr val="FFFFFF">
                    <a:lumMod val="6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BBF49E46-2FD3-4F6C-87D8-042137E75BC7}"/>
                  </a:ext>
                </a:extLst>
              </p:cNvPr>
              <p:cNvSpPr/>
              <p:nvPr/>
            </p:nvSpPr>
            <p:spPr>
              <a:xfrm>
                <a:off x="3857194" y="2817749"/>
                <a:ext cx="215867" cy="319602"/>
              </a:xfrm>
              <a:prstGeom prst="roundRect">
                <a:avLst/>
              </a:prstGeom>
              <a:solidFill>
                <a:srgbClr val="FFFFFF">
                  <a:lumMod val="65000"/>
                </a:srgbClr>
              </a:solidFill>
              <a:ln w="19050" cap="flat" cmpd="sng" algn="ctr">
                <a:solidFill>
                  <a:srgbClr val="FFFFFF">
                    <a:lumMod val="6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D176945B-7549-46CA-AB33-73204AE3C4D9}"/>
                  </a:ext>
                </a:extLst>
              </p:cNvPr>
              <p:cNvSpPr/>
              <p:nvPr/>
            </p:nvSpPr>
            <p:spPr>
              <a:xfrm>
                <a:off x="4177824" y="2817749"/>
                <a:ext cx="215867" cy="319602"/>
              </a:xfrm>
              <a:prstGeom prst="roundRect">
                <a:avLst/>
              </a:prstGeom>
              <a:solidFill>
                <a:srgbClr val="FFFFFF">
                  <a:lumMod val="65000"/>
                </a:srgbClr>
              </a:solidFill>
              <a:ln w="19050" cap="flat" cmpd="sng" algn="ctr">
                <a:solidFill>
                  <a:srgbClr val="FFFFFF">
                    <a:lumMod val="6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0754E545-22E4-4261-A735-8E9118914CB9}"/>
                  </a:ext>
                </a:extLst>
              </p:cNvPr>
              <p:cNvSpPr/>
              <p:nvPr/>
            </p:nvSpPr>
            <p:spPr>
              <a:xfrm>
                <a:off x="4537188" y="2817749"/>
                <a:ext cx="215867" cy="319602"/>
              </a:xfrm>
              <a:prstGeom prst="roundRect">
                <a:avLst/>
              </a:prstGeom>
              <a:solidFill>
                <a:srgbClr val="FFFFFF">
                  <a:lumMod val="65000"/>
                </a:srgbClr>
              </a:solidFill>
              <a:ln w="19050" cap="flat" cmpd="sng" algn="ctr">
                <a:solidFill>
                  <a:srgbClr val="FFFFFF">
                    <a:lumMod val="6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2385A32E-931B-49D9-AB9D-800C3F5A5D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5006" y="2727020"/>
                <a:ext cx="0" cy="122475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141313">
                    <a:lumMod val="50000"/>
                    <a:lumOff val="50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AF6A402B-219C-4A05-8747-FCA8538D39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1918" y="2968279"/>
                <a:ext cx="178995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141313">
                    <a:lumMod val="50000"/>
                    <a:lumOff val="50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2F9CB165-2B6A-426C-89E3-32EBC47C65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8764" y="2968279"/>
                <a:ext cx="178995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141313">
                    <a:lumMod val="50000"/>
                    <a:lumOff val="50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136F4B10-97AF-49BB-A83C-1279ED53D4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3691" y="2968279"/>
                <a:ext cx="178995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141313">
                    <a:lumMod val="50000"/>
                    <a:lumOff val="50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B401363A-F4CE-4547-A3C5-078D7D0958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5046" y="2721940"/>
                <a:ext cx="0" cy="122475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141313">
                    <a:lumMod val="50000"/>
                    <a:lumOff val="50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3C500BC4-E36D-4ED4-9C05-399C76AA72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5086" y="2737180"/>
                <a:ext cx="0" cy="122475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141313">
                    <a:lumMod val="50000"/>
                    <a:lumOff val="50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22791022-7969-419E-BF4E-6D5D44F6A5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0846" y="2739720"/>
                <a:ext cx="0" cy="122475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141313">
                    <a:lumMod val="50000"/>
                    <a:lumOff val="50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72238CA4-27F2-4BE9-B467-94DE513769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6201" y="3085437"/>
                <a:ext cx="0" cy="122475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141313">
                    <a:lumMod val="50000"/>
                    <a:lumOff val="50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8501F58E-F319-4687-9544-7837FB0269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6241" y="3080357"/>
                <a:ext cx="0" cy="122475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141313">
                    <a:lumMod val="50000"/>
                    <a:lumOff val="50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DC912088-CC77-481F-8F72-B789C73D30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281" y="3095597"/>
                <a:ext cx="0" cy="122475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141313">
                    <a:lumMod val="50000"/>
                    <a:lumOff val="50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45F2B972-C21E-4D5D-9DF7-C40ED0642A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2041" y="3098137"/>
                <a:ext cx="0" cy="122475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141313">
                    <a:lumMod val="50000"/>
                    <a:lumOff val="50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9B899A95-E78E-40A0-83C3-BCF25451A0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4286" y="2968279"/>
                <a:ext cx="178995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141313">
                    <a:lumMod val="50000"/>
                    <a:lumOff val="50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CAFD30C2-2ED9-4792-9151-7FA16BF9B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46553" y="2977550"/>
                <a:ext cx="178995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141313">
                    <a:lumMod val="50000"/>
                    <a:lumOff val="50000"/>
                  </a:srgbClr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BF3E8577-BE1C-4406-AC5C-E8BD586F702D}"/>
                </a:ext>
              </a:extLst>
            </p:cNvPr>
            <p:cNvGrpSpPr/>
            <p:nvPr/>
          </p:nvGrpSpPr>
          <p:grpSpPr>
            <a:xfrm>
              <a:off x="3304603" y="866995"/>
              <a:ext cx="1744740" cy="1587169"/>
              <a:chOff x="5130285" y="3966595"/>
              <a:chExt cx="1744740" cy="1587169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6E018D69-409A-4384-8E91-7CC792E33E66}"/>
                  </a:ext>
                </a:extLst>
              </p:cNvPr>
              <p:cNvSpPr/>
              <p:nvPr/>
            </p:nvSpPr>
            <p:spPr>
              <a:xfrm>
                <a:off x="5130285" y="3966595"/>
                <a:ext cx="1744740" cy="1587169"/>
              </a:xfrm>
              <a:prstGeom prst="ellipse">
                <a:avLst/>
              </a:prstGeom>
              <a:solidFill>
                <a:srgbClr val="FFFFFF">
                  <a:lumMod val="75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41313"/>
                    </a:solidFill>
                    <a:effectLst/>
                    <a:uLnTx/>
                    <a:uFillTx/>
                  </a:rPr>
                  <a:t>Urban metabolism</a:t>
                </a:r>
              </a:p>
            </p:txBody>
          </p:sp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517EF9A2-D67D-415C-AF47-51270C86EEE7}"/>
                  </a:ext>
                </a:extLst>
              </p:cNvPr>
              <p:cNvSpPr/>
              <p:nvPr/>
            </p:nvSpPr>
            <p:spPr>
              <a:xfrm>
                <a:off x="5650230" y="4760180"/>
                <a:ext cx="704850" cy="319602"/>
              </a:xfrm>
              <a:prstGeom prst="roundRect">
                <a:avLst/>
              </a:prstGeom>
              <a:solidFill>
                <a:srgbClr val="FFFFFF">
                  <a:lumMod val="65000"/>
                </a:srgbClr>
              </a:solidFill>
              <a:ln w="19050" cap="flat" cmpd="sng" algn="ctr">
                <a:solidFill>
                  <a:srgbClr val="FFFFFF">
                    <a:lumMod val="6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B7CB4A5B-3782-44AF-9E3A-10E43998C3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34000" y="4919981"/>
                <a:ext cx="632460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141313">
                    <a:lumMod val="50000"/>
                    <a:lumOff val="50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CAD1005D-669C-4F48-8125-3E7FA2BC01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3140" y="4919981"/>
                <a:ext cx="632460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141313">
                    <a:lumMod val="50000"/>
                    <a:lumOff val="50000"/>
                  </a:srgbClr>
                </a:solidFill>
                <a:prstDash val="solid"/>
                <a:tailEnd type="triangle"/>
              </a:ln>
              <a:effectLst/>
            </p:spPr>
          </p:cxnSp>
        </p:grpSp>
      </p:grpSp>
      <p:sp>
        <p:nvSpPr>
          <p:cNvPr id="39" name="Auteur et date">
            <a:extLst>
              <a:ext uri="{FF2B5EF4-FFF2-40B4-BE49-F238E27FC236}">
                <a16:creationId xmlns:a16="http://schemas.microsoft.com/office/drawing/2014/main" id="{AB5B8715-ED0D-4C20-8351-4BF47F531563}"/>
              </a:ext>
            </a:extLst>
          </p:cNvPr>
          <p:cNvSpPr txBox="1">
            <a:spLocks/>
          </p:cNvSpPr>
          <p:nvPr/>
        </p:nvSpPr>
        <p:spPr>
          <a:xfrm>
            <a:off x="320040" y="4572000"/>
            <a:ext cx="8503920" cy="4445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>
            <a:lvl1pPr marL="6096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1pPr>
            <a:lvl2pPr marL="12192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2pPr>
            <a:lvl3pPr marL="18288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3pPr>
            <a:lvl4pPr marL="24384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4pPr>
            <a:lvl5pPr marL="30480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6576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42672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48768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54864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hangingPunct="1">
              <a:buNone/>
            </a:pP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Elliot &amp; Levasseur (2022). </a:t>
            </a:r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System dynamics life cycle-based carbon model for consumption changes in urban metabolism.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sz="13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Ecological</a:t>
            </a:r>
            <a:r>
              <a:rPr lang="fr-CA" sz="13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sz="13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Modelling</a:t>
            </a:r>
            <a:endParaRPr lang="fr-CA" sz="13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10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78"/>
    </mc:Choice>
    <mc:Fallback xmlns="">
      <p:transition spd="slow" advTm="6617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AEB198C-F20E-4A32-B784-0462B1B2BB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t="5272" r="942" b="3493"/>
          <a:stretch/>
        </p:blipFill>
        <p:spPr>
          <a:xfrm>
            <a:off x="1082135" y="214746"/>
            <a:ext cx="6979729" cy="4440381"/>
          </a:xfrm>
        </p:spPr>
      </p:pic>
      <p:sp>
        <p:nvSpPr>
          <p:cNvPr id="3" name="Auteur et date">
            <a:extLst>
              <a:ext uri="{FF2B5EF4-FFF2-40B4-BE49-F238E27FC236}">
                <a16:creationId xmlns:a16="http://schemas.microsoft.com/office/drawing/2014/main" id="{7C043A85-2DD7-456A-A7A7-9019FE30688E}"/>
              </a:ext>
            </a:extLst>
          </p:cNvPr>
          <p:cNvSpPr txBox="1">
            <a:spLocks/>
          </p:cNvSpPr>
          <p:nvPr/>
        </p:nvSpPr>
        <p:spPr>
          <a:xfrm>
            <a:off x="320040" y="4696690"/>
            <a:ext cx="8503920" cy="31980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6096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1pPr>
            <a:lvl2pPr marL="12192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2pPr>
            <a:lvl3pPr marL="18288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3pPr>
            <a:lvl4pPr marL="24384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4pPr>
            <a:lvl5pPr marL="30480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6576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42672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48768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54864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hangingPunct="1">
              <a:buNone/>
            </a:pP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Elliot, Vigier, &amp; Levasseur (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fc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Teleconnections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spatial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metabolic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rifts in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urban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material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circularity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fr-CA" sz="13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41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BE8082-CE52-4FF0-B352-D62D158EA5CD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72" y="3173222"/>
            <a:ext cx="3137387" cy="1752525"/>
          </a:xfrm>
          <a:prstGeom prst="rect">
            <a:avLst/>
          </a:prstGeom>
        </p:spPr>
      </p:pic>
      <p:sp>
        <p:nvSpPr>
          <p:cNvPr id="8" name="Espace réservé du texte 1">
            <a:extLst>
              <a:ext uri="{FF2B5EF4-FFF2-40B4-BE49-F238E27FC236}">
                <a16:creationId xmlns:a16="http://schemas.microsoft.com/office/drawing/2014/main" id="{4A243649-AE0C-463C-AC23-47C4B753967F}"/>
              </a:ext>
            </a:extLst>
          </p:cNvPr>
          <p:cNvSpPr txBox="1">
            <a:spLocks/>
          </p:cNvSpPr>
          <p:nvPr/>
        </p:nvSpPr>
        <p:spPr>
          <a:xfrm>
            <a:off x="1788983" y="425471"/>
            <a:ext cx="5566030" cy="99060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dirty="0" err="1">
                <a:solidFill>
                  <a:schemeClr val="bg1"/>
                </a:solidFill>
              </a:rPr>
              <a:t>Montreal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agglomeration</a:t>
            </a:r>
            <a:r>
              <a:rPr lang="fr-CA" dirty="0">
                <a:solidFill>
                  <a:schemeClr val="bg1"/>
                </a:solidFill>
              </a:rPr>
              <a:t>, </a:t>
            </a:r>
            <a:r>
              <a:rPr lang="fr-CA" dirty="0" err="1">
                <a:solidFill>
                  <a:schemeClr val="bg1"/>
                </a:solidFill>
              </a:rPr>
              <a:t>Quebec</a:t>
            </a:r>
            <a:r>
              <a:rPr lang="fr-CA" dirty="0">
                <a:solidFill>
                  <a:schemeClr val="bg1"/>
                </a:solidFill>
              </a:rPr>
              <a:t>, Canada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15BCD77-B7FE-4776-B773-5045771CCED7}"/>
              </a:ext>
            </a:extLst>
          </p:cNvPr>
          <p:cNvSpPr/>
          <p:nvPr/>
        </p:nvSpPr>
        <p:spPr>
          <a:xfrm>
            <a:off x="4604393" y="938150"/>
            <a:ext cx="1368894" cy="3099460"/>
          </a:xfrm>
          <a:custGeom>
            <a:avLst/>
            <a:gdLst>
              <a:gd name="connsiteX0" fmla="*/ 15107 w 1368894"/>
              <a:gd name="connsiteY0" fmla="*/ 0 h 3099460"/>
              <a:gd name="connsiteX1" fmla="*/ 1368894 w 1368894"/>
              <a:gd name="connsiteY1" fmla="*/ 2695699 h 3099460"/>
              <a:gd name="connsiteX2" fmla="*/ 3232 w 1368894"/>
              <a:gd name="connsiteY2" fmla="*/ 3099460 h 3099460"/>
              <a:gd name="connsiteX3" fmla="*/ 15107 w 1368894"/>
              <a:gd name="connsiteY3" fmla="*/ 0 h 30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8894" h="3099460">
                <a:moveTo>
                  <a:pt x="15107" y="0"/>
                </a:moveTo>
                <a:lnTo>
                  <a:pt x="1368894" y="2695699"/>
                </a:lnTo>
                <a:lnTo>
                  <a:pt x="3232" y="3099460"/>
                </a:lnTo>
                <a:cubicBezTo>
                  <a:pt x="-727" y="2066307"/>
                  <a:pt x="-4685" y="1033153"/>
                  <a:pt x="15107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BF87E2-1106-499C-9771-B057CF875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3" y="906237"/>
            <a:ext cx="4428115" cy="313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24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440978A-D33C-4079-8033-1884B6E5C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545" y="611082"/>
            <a:ext cx="3312564" cy="3920839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B67B9EC-2629-45A0-B1E5-A1E7DEF7FA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657939"/>
              </p:ext>
            </p:extLst>
          </p:nvPr>
        </p:nvGraphicFramePr>
        <p:xfrm>
          <a:off x="1078031" y="656684"/>
          <a:ext cx="4090000" cy="3830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3773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661F6AD-8BF5-45CB-83F3-755E6F2A1C49}"/>
              </a:ext>
            </a:extLst>
          </p:cNvPr>
          <p:cNvSpPr txBox="1">
            <a:spLocks/>
          </p:cNvSpPr>
          <p:nvPr/>
        </p:nvSpPr>
        <p:spPr>
          <a:xfrm>
            <a:off x="2182307" y="435097"/>
            <a:ext cx="4779385" cy="99060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dirty="0" err="1">
                <a:solidFill>
                  <a:schemeClr val="bg1"/>
                </a:solidFill>
              </a:rPr>
              <a:t>Material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circularity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indicator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Auteur et date">
            <a:extLst>
              <a:ext uri="{FF2B5EF4-FFF2-40B4-BE49-F238E27FC236}">
                <a16:creationId xmlns:a16="http://schemas.microsoft.com/office/drawing/2014/main" id="{7BD60B4D-21B3-4E5F-AB22-F1D32E9D65FB}"/>
              </a:ext>
            </a:extLst>
          </p:cNvPr>
          <p:cNvSpPr txBox="1">
            <a:spLocks/>
          </p:cNvSpPr>
          <p:nvPr/>
        </p:nvSpPr>
        <p:spPr>
          <a:xfrm>
            <a:off x="484775" y="4518153"/>
            <a:ext cx="8132284" cy="6253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6096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1pPr>
            <a:lvl2pPr marL="12192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2pPr>
            <a:lvl3pPr marL="18288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3pPr>
            <a:lvl4pPr marL="24384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4pPr>
            <a:lvl5pPr marL="30480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6576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42672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48768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54864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None/>
            </a:pPr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Ellen MacArthur Foundation and ANSYS </a:t>
            </a:r>
            <a:r>
              <a:rPr lang="en-US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Granta</a:t>
            </a:r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(2019). Circularity Indicators: An Approach to Measuring Circularity.</a:t>
            </a:r>
            <a:endParaRPr lang="fr-CA" sz="13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0679B3-B97A-40E4-B455-7A79220E8011}"/>
                  </a:ext>
                </a:extLst>
              </p:cNvPr>
              <p:cNvSpPr txBox="1"/>
              <p:nvPr/>
            </p:nvSpPr>
            <p:spPr>
              <a:xfrm>
                <a:off x="1981869" y="1880214"/>
                <a:ext cx="2877774" cy="6915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𝑀𝐶𝐼</m:t>
                      </m:r>
                      <m:r>
                        <a:rPr kumimoji="0" lang="en-US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=1−</m:t>
                      </m:r>
                      <m:d>
                        <m:dPr>
                          <m:ctrlPr>
                            <a:rPr kumimoji="0" lang="en-US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𝑉</m:t>
                              </m:r>
                              <m:r>
                                <a:rPr kumimoji="0" lang="en-US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+</m:t>
                              </m:r>
                              <m:r>
                                <a:rPr kumimoji="0" lang="en-US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𝑊</m:t>
                              </m:r>
                            </m:num>
                            <m:den>
                              <m:r>
                                <a:rPr kumimoji="0" lang="en-US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2</m:t>
                              </m:r>
                              <m:r>
                                <a:rPr kumimoji="0" lang="en-US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  <m:r>
                        <a:rPr kumimoji="0" lang="en-US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/>
                        </a:rPr>
                        <m:t>∙</m:t>
                      </m:r>
                      <m:f>
                        <m:fPr>
                          <m:ctrlPr>
                            <a:rPr kumimoji="0" lang="en-US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  <m:t>0.9</m:t>
                          </m:r>
                        </m:num>
                        <m:den>
                          <m:r>
                            <a:rPr kumimoji="0" lang="en-US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  <m:t>𝑋</m:t>
                          </m:r>
                        </m:den>
                      </m:f>
                    </m:oMath>
                  </m:oMathPara>
                </a14:m>
                <a:endParaRPr kumimoji="0" lang="en-NZ" sz="2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0679B3-B97A-40E4-B455-7A79220E8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869" y="1880214"/>
                <a:ext cx="2877774" cy="6915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299443-401A-4D3D-9905-58B131597192}"/>
                  </a:ext>
                </a:extLst>
              </p:cNvPr>
              <p:cNvSpPr txBox="1"/>
              <p:nvPr/>
            </p:nvSpPr>
            <p:spPr>
              <a:xfrm>
                <a:off x="5701960" y="1825840"/>
                <a:ext cx="3351430" cy="8002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3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𝑀𝑎𝑡𝑒𝑟𝑖𝑎𝑙</m:t>
                      </m:r>
                    </m:oMath>
                    <m:oMath xmlns:m="http://schemas.openxmlformats.org/officeDocument/2006/math">
                      <m:r>
                        <a:rPr lang="en-US" sz="13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13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𝑉𝑖𝑟𝑔𝑖𝑛</m:t>
                      </m:r>
                      <m:r>
                        <a:rPr lang="en-US" sz="13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𝑚𝑎𝑡𝑒𝑟𝑖𝑎𝑙</m:t>
                      </m:r>
                    </m:oMath>
                    <m:oMath xmlns:m="http://schemas.openxmlformats.org/officeDocument/2006/math">
                      <m:r>
                        <a:rPr kumimoji="0" lang="en-US" sz="13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𝑊</m:t>
                      </m:r>
                      <m:r>
                        <a:rPr kumimoji="0" lang="en-US" sz="13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 </m:t>
                      </m:r>
                      <m:r>
                        <a:rPr kumimoji="0" lang="en-US" sz="13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𝑊𝑎𝑠𝑡𝑒</m:t>
                      </m:r>
                      <m:r>
                        <a:rPr kumimoji="0" lang="en-US" sz="13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 </m:t>
                      </m:r>
                      <m:r>
                        <a:rPr kumimoji="0" lang="en-US" sz="13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𝑚𝑎𝑡𝑒𝑟𝑖𝑎𝑙</m:t>
                      </m:r>
                    </m:oMath>
                    <m:oMath xmlns:m="http://schemas.openxmlformats.org/officeDocument/2006/math">
                      <m:r>
                        <a:rPr lang="en-US" sz="13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3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𝑢𝑡𝑖𝑙𝑖𝑡𝑦</m:t>
                      </m:r>
                      <m:r>
                        <a:rPr lang="en-US" sz="13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13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𝑚𝑎𝑡𝑒𝑟𝑖𝑎𝑙</m:t>
                      </m:r>
                      <m:r>
                        <a:rPr lang="en-US" sz="13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3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𝑛𝑜𝑟𝑚𝑎𝑙𝑙𝑦</m:t>
                      </m:r>
                      <m:r>
                        <a:rPr lang="en-US" sz="13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br>
                  <a:rPr kumimoji="0" lang="en-US" sz="13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Helvetica Neue"/>
                  </a:rPr>
                </a:br>
                <a:endParaRPr kumimoji="0" lang="en-US" sz="13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299443-401A-4D3D-9905-58B131597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960" y="1825840"/>
                <a:ext cx="3351430" cy="800284"/>
              </a:xfrm>
              <a:prstGeom prst="rect">
                <a:avLst/>
              </a:prstGeom>
              <a:blipFill>
                <a:blip r:embed="rId4"/>
                <a:stretch>
                  <a:fillRect b="-916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7B03BC-7AC8-4E36-8653-B3F0E92EC2E7}"/>
                  </a:ext>
                </a:extLst>
              </p:cNvPr>
              <p:cNvSpPr txBox="1"/>
              <p:nvPr/>
            </p:nvSpPr>
            <p:spPr>
              <a:xfrm>
                <a:off x="970700" y="3372101"/>
                <a:ext cx="4779385" cy="6915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𝑂𝑝𝑡𝑖𝑚𝑎𝑙</m:t>
                      </m:r>
                      <m:r>
                        <a:rPr kumimoji="0" lang="en-US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 </m:t>
                      </m:r>
                      <m:r>
                        <a:rPr kumimoji="0" lang="en-US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𝑀𝐶𝐼</m:t>
                      </m:r>
                      <m:r>
                        <a:rPr kumimoji="0" lang="en-US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=1−</m:t>
                      </m:r>
                      <m:d>
                        <m:dPr>
                          <m:ctrlPr>
                            <a:rPr kumimoji="0" lang="en-US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𝑚𝑖𝑛</m:t>
                                  </m:r>
                                </m:sub>
                              </m:sSub>
                              <m:r>
                                <a:rPr kumimoji="0" lang="en-US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0" lang="en-US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2</m:t>
                              </m:r>
                              <m:r>
                                <a:rPr kumimoji="0" lang="en-US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  <m:r>
                        <a:rPr kumimoji="0" lang="en-US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/>
                        </a:rPr>
                        <m:t>∙</m:t>
                      </m:r>
                      <m:f>
                        <m:fPr>
                          <m:ctrlPr>
                            <a:rPr kumimoji="0" lang="en-US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  <m:t>0.9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Helvetica Neue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20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Helvetica Neue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NZ" sz="2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7B03BC-7AC8-4E36-8653-B3F0E92EC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700" y="3372101"/>
                <a:ext cx="4779385" cy="6915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697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19D9DD1-FE1B-4494-9B8A-1E577657DF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 t="2925" r="1957" b="2554"/>
          <a:stretch/>
        </p:blipFill>
        <p:spPr>
          <a:xfrm>
            <a:off x="2306782" y="187037"/>
            <a:ext cx="4530436" cy="4426527"/>
          </a:xfrm>
        </p:spPr>
      </p:pic>
      <p:sp>
        <p:nvSpPr>
          <p:cNvPr id="3" name="Auteur et date">
            <a:extLst>
              <a:ext uri="{FF2B5EF4-FFF2-40B4-BE49-F238E27FC236}">
                <a16:creationId xmlns:a16="http://schemas.microsoft.com/office/drawing/2014/main" id="{B5B23E49-46C1-40D3-A2EE-D1485DD31B0A}"/>
              </a:ext>
            </a:extLst>
          </p:cNvPr>
          <p:cNvSpPr txBox="1">
            <a:spLocks/>
          </p:cNvSpPr>
          <p:nvPr/>
        </p:nvSpPr>
        <p:spPr>
          <a:xfrm>
            <a:off x="320040" y="4696690"/>
            <a:ext cx="8503920" cy="31980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6096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1pPr>
            <a:lvl2pPr marL="12192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2pPr>
            <a:lvl3pPr marL="18288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3pPr>
            <a:lvl4pPr marL="24384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4pPr>
            <a:lvl5pPr marL="30480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6576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42672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48768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54864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hangingPunct="1">
              <a:buNone/>
            </a:pP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Elliot, Vigier, &amp; Levasseur (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fc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Teleconnections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spatial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metabolic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rifts in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urban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material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circularity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fr-CA" sz="13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03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B78FD4A-0415-4511-B807-C2FEBF5EBA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t="5826" r="3218" b="6737"/>
          <a:stretch/>
        </p:blipFill>
        <p:spPr>
          <a:xfrm>
            <a:off x="1129365" y="526473"/>
            <a:ext cx="6885270" cy="4197928"/>
          </a:xfrm>
        </p:spPr>
      </p:pic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1ECB04BD-F4B5-4ACB-8C2B-3D7C804061EB}"/>
              </a:ext>
            </a:extLst>
          </p:cNvPr>
          <p:cNvSpPr txBox="1">
            <a:spLocks/>
          </p:cNvSpPr>
          <p:nvPr/>
        </p:nvSpPr>
        <p:spPr>
          <a:xfrm>
            <a:off x="2182307" y="136713"/>
            <a:ext cx="4779385" cy="99060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dirty="0">
                <a:solidFill>
                  <a:schemeClr val="bg1"/>
                </a:solidFill>
              </a:rPr>
              <a:t>Impact changes to 2050</a:t>
            </a:r>
          </a:p>
        </p:txBody>
      </p:sp>
      <p:sp>
        <p:nvSpPr>
          <p:cNvPr id="4" name="Auteur et date">
            <a:extLst>
              <a:ext uri="{FF2B5EF4-FFF2-40B4-BE49-F238E27FC236}">
                <a16:creationId xmlns:a16="http://schemas.microsoft.com/office/drawing/2014/main" id="{5037A281-1BAF-452D-BDE9-404177E4FEBD}"/>
              </a:ext>
            </a:extLst>
          </p:cNvPr>
          <p:cNvSpPr txBox="1">
            <a:spLocks/>
          </p:cNvSpPr>
          <p:nvPr/>
        </p:nvSpPr>
        <p:spPr>
          <a:xfrm>
            <a:off x="320040" y="4752106"/>
            <a:ext cx="8503920" cy="31980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6096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1pPr>
            <a:lvl2pPr marL="12192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2pPr>
            <a:lvl3pPr marL="18288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3pPr>
            <a:lvl4pPr marL="24384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Arial"/>
                <a:cs typeface="Arial"/>
                <a:sym typeface="Arial"/>
              </a:defRPr>
            </a:lvl4pPr>
            <a:lvl5pPr marL="30480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6576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42672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48768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5486400" marR="0" indent="-609600" algn="l" defTabSz="2438338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hangingPunct="1">
              <a:buNone/>
            </a:pP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Elliot, Vigier, &amp; Levasseur (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fc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Teleconnections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spatial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metabolic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rifts in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urban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material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circularity</a:t>
            </a:r>
            <a:r>
              <a:rPr lang="fr-CA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fr-CA" sz="13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56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B306C2FF7AEC4380007B457260DE9D" ma:contentTypeVersion="16" ma:contentTypeDescription="Crée un document." ma:contentTypeScope="" ma:versionID="6322a269a4eb4b0995557b7d9737ad37">
  <xsd:schema xmlns:xsd="http://www.w3.org/2001/XMLSchema" xmlns:xs="http://www.w3.org/2001/XMLSchema" xmlns:p="http://schemas.microsoft.com/office/2006/metadata/properties" xmlns:ns2="57337457-e179-488d-a131-3cdf128eed8f" xmlns:ns3="88574ef0-947a-41ed-a76d-6a7271f6ce82" targetNamespace="http://schemas.microsoft.com/office/2006/metadata/properties" ma:root="true" ma:fieldsID="0dfdf005552a1505f4d351915d81fb44" ns2:_="" ns3:_="">
    <xsd:import namespace="57337457-e179-488d-a131-3cdf128eed8f"/>
    <xsd:import namespace="88574ef0-947a-41ed-a76d-6a7271f6ce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337457-e179-488d-a131-3cdf128eed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85a852ff-fd58-470d-9965-c03373c1aa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574ef0-947a-41ed-a76d-6a7271f6ce8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195faa5-8c7b-4a1f-a2a4-a921a843cd03}" ma:internalName="TaxCatchAll" ma:showField="CatchAllData" ma:web="88574ef0-947a-41ed-a76d-6a7271f6ce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262404-4AA7-48B0-BD13-BA2996DEFDBD}"/>
</file>

<file path=customXml/itemProps2.xml><?xml version="1.0" encoding="utf-8"?>
<ds:datastoreItem xmlns:ds="http://schemas.openxmlformats.org/officeDocument/2006/customXml" ds:itemID="{8964FA08-5556-43EB-9E94-A3A7D0E81AF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4014</TotalTime>
  <Words>338</Words>
  <Application>Microsoft Office PowerPoint</Application>
  <PresentationFormat>On-screen Show (16:9)</PresentationFormat>
  <Paragraphs>48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rrgraph3</dc:creator>
  <cp:lastModifiedBy>Thomas Elliot</cp:lastModifiedBy>
  <cp:revision>173</cp:revision>
  <dcterms:created xsi:type="dcterms:W3CDTF">2018-06-04T02:46:09Z</dcterms:created>
  <dcterms:modified xsi:type="dcterms:W3CDTF">2023-06-12T14:59:31Z</dcterms:modified>
</cp:coreProperties>
</file>