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5A_7338D0A0.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omments/modernComment_15B_7263FDD.xml" ContentType="application/vnd.ms-powerpoint.comment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2.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0"/>
  </p:notesMasterIdLst>
  <p:handoutMasterIdLst>
    <p:handoutMasterId r:id="rId41"/>
  </p:handoutMasterIdLst>
  <p:sldIdLst>
    <p:sldId id="256" r:id="rId5"/>
    <p:sldId id="9888" r:id="rId6"/>
    <p:sldId id="344" r:id="rId7"/>
    <p:sldId id="377" r:id="rId8"/>
    <p:sldId id="9884" r:id="rId9"/>
    <p:sldId id="345" r:id="rId10"/>
    <p:sldId id="370" r:id="rId11"/>
    <p:sldId id="346" r:id="rId12"/>
    <p:sldId id="362" r:id="rId13"/>
    <p:sldId id="347" r:id="rId14"/>
    <p:sldId id="364" r:id="rId15"/>
    <p:sldId id="363" r:id="rId16"/>
    <p:sldId id="349" r:id="rId17"/>
    <p:sldId id="348" r:id="rId18"/>
    <p:sldId id="350" r:id="rId19"/>
    <p:sldId id="367" r:id="rId20"/>
    <p:sldId id="353" r:id="rId21"/>
    <p:sldId id="352" r:id="rId22"/>
    <p:sldId id="354" r:id="rId23"/>
    <p:sldId id="371" r:id="rId24"/>
    <p:sldId id="355" r:id="rId25"/>
    <p:sldId id="356" r:id="rId26"/>
    <p:sldId id="373" r:id="rId27"/>
    <p:sldId id="9874" r:id="rId28"/>
    <p:sldId id="358" r:id="rId29"/>
    <p:sldId id="369" r:id="rId30"/>
    <p:sldId id="357" r:id="rId31"/>
    <p:sldId id="372" r:id="rId32"/>
    <p:sldId id="365" r:id="rId33"/>
    <p:sldId id="360" r:id="rId34"/>
    <p:sldId id="361" r:id="rId35"/>
    <p:sldId id="374" r:id="rId36"/>
    <p:sldId id="368" r:id="rId37"/>
    <p:sldId id="9886" r:id="rId38"/>
    <p:sldId id="265" r:id="rId3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FDB0F4-192D-BDAA-2BA7-FE94E9A7CB49}" name="Utilisateur invité" initials="Ui" userId="S::urn:spo:anon#b5de0faa26a01bbe7d351f765ca45da831a503f5ef4d72831aa4e9bf9880a51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ssignol, Chantal" initials="RC" lastIdx="3" clrIdx="0">
    <p:extLst>
      <p:ext uri="{19B8F6BF-5375-455C-9EA6-DF929625EA0E}">
        <p15:presenceInfo xmlns:p15="http://schemas.microsoft.com/office/powerpoint/2012/main" userId="S-1-5-21-1687880748-1508930569-720635935-497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4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76657" autoAdjust="0"/>
  </p:normalViewPr>
  <p:slideViewPr>
    <p:cSldViewPr snapToGrid="0">
      <p:cViewPr varScale="1">
        <p:scale>
          <a:sx n="42" d="100"/>
          <a:sy n="42" d="100"/>
        </p:scale>
        <p:origin x="1560" y="78"/>
      </p:cViewPr>
      <p:guideLst/>
    </p:cSldViewPr>
  </p:slideViewPr>
  <p:notesTextViewPr>
    <p:cViewPr>
      <p:scale>
        <a:sx n="1" d="1"/>
        <a:sy n="1" d="1"/>
      </p:scale>
      <p:origin x="0" y="0"/>
    </p:cViewPr>
  </p:notesTextViewPr>
  <p:sorterViewPr>
    <p:cViewPr>
      <p:scale>
        <a:sx n="75" d="100"/>
        <a:sy n="75" d="100"/>
      </p:scale>
      <p:origin x="0" y="-11538"/>
    </p:cViewPr>
  </p:sorter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toux, Hortense" userId="e07ec8a0-4af9-4408-ae0e-c2c51f98f33c" providerId="ADAL" clId="{2238DC28-0030-4D7A-BD79-E2C3996C94AC}"/>
    <pc:docChg chg="undo custSel modSld">
      <pc:chgData name="Montoux, Hortense" userId="e07ec8a0-4af9-4408-ae0e-c2c51f98f33c" providerId="ADAL" clId="{2238DC28-0030-4D7A-BD79-E2C3996C94AC}" dt="2023-12-21T16:27:50.567" v="65" actId="27636"/>
      <pc:docMkLst>
        <pc:docMk/>
      </pc:docMkLst>
      <pc:sldChg chg="delSp modSp mod">
        <pc:chgData name="Montoux, Hortense" userId="e07ec8a0-4af9-4408-ae0e-c2c51f98f33c" providerId="ADAL" clId="{2238DC28-0030-4D7A-BD79-E2C3996C94AC}" dt="2023-12-21T16:27:50.567" v="65" actId="27636"/>
        <pc:sldMkLst>
          <pc:docMk/>
          <pc:sldMk cId="0" sldId="256"/>
        </pc:sldMkLst>
        <pc:spChg chg="mod">
          <ac:chgData name="Montoux, Hortense" userId="e07ec8a0-4af9-4408-ae0e-c2c51f98f33c" providerId="ADAL" clId="{2238DC28-0030-4D7A-BD79-E2C3996C94AC}" dt="2023-12-21T16:27:50.567" v="65" actId="27636"/>
          <ac:spMkLst>
            <pc:docMk/>
            <pc:sldMk cId="0" sldId="256"/>
            <ac:spMk id="102" creationId="{00000000-0000-0000-0000-000000000000}"/>
          </ac:spMkLst>
        </pc:spChg>
        <pc:spChg chg="del mod">
          <ac:chgData name="Montoux, Hortense" userId="e07ec8a0-4af9-4408-ae0e-c2c51f98f33c" providerId="ADAL" clId="{2238DC28-0030-4D7A-BD79-E2C3996C94AC}" dt="2023-12-21T16:27:24.628" v="49" actId="478"/>
          <ac:spMkLst>
            <pc:docMk/>
            <pc:sldMk cId="0" sldId="256"/>
            <ac:spMk id="103" creationId="{00000000-0000-0000-0000-000000000000}"/>
          </ac:spMkLst>
        </pc:spChg>
        <pc:spChg chg="mod">
          <ac:chgData name="Montoux, Hortense" userId="e07ec8a0-4af9-4408-ae0e-c2c51f98f33c" providerId="ADAL" clId="{2238DC28-0030-4D7A-BD79-E2C3996C94AC}" dt="2023-12-21T16:27:40.579" v="58" actId="27636"/>
          <ac:spMkLst>
            <pc:docMk/>
            <pc:sldMk cId="0" sldId="256"/>
            <ac:spMk id="104"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maell\OneDrive\Bureau\Travail\SEL\Charg&#233;%20de%20projet%20SEL%202022\Projets\Portes%20et%20fenetres\Donn&#233;es\Import%20Export%20P&amp;F%20Qc.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maell\OneDrive\Bureau\Travail\SEL\Charg&#233;%20de%20projet%20SEL%202022\Projets\Portes%20et%20fenetres\Donn&#233;es\Donn&#233;es%20terrain\Synth&#232;se_novembre_2023.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maell\OneDrive\Bureau\Travail\SEL\Charg&#233;%20de%20projet%20SEL%202022\Projets\Portes%20et%20fenetres\Donn&#233;es\Donn&#233;es%20terrain\Synth&#232;se_novembre_2023.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maell\OneDrive\Bureau\Travail\SEL\Charg&#233;%20de%20projet%20SEL%202022\Projets\Portes%20et%20fenetres\Donn&#233;es\Donn&#233;es%20terrain\Synth&#232;se_novembre_2023.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maell\OneDrive\Bureau\Travail\SEL\Charg&#233;%20de%20projet%20SEL%202022\Projets\Portes%20et%20fenetres\Donn&#233;es\Donn&#233;es%20terrain\Synth&#232;se_novembre_2023.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maell\OneDrive\Bureau\Travail\SEL\Charg&#233;%20de%20projet%20SEL%202022\Projets\Portes%20et%20fenetres\Donn&#233;es\Donn&#233;es%20terrain\Synth&#232;se_novembre_2023.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maell\OneDrive\Bureau\Travail\SEL\Charg&#233;%20de%20projet%20SEL%202022\Projets\Portes%20et%20fenetres\Donn&#233;es\Donn&#233;es%20terrain\Synth&#232;se_novembre_2023.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maell\OneDrive\Bureau\Travail\SEL\Charg&#233;%20de%20projet%20SEL%202022\Projets\Portes%20et%20fenetres\Donn&#233;es\Donn&#233;es%20terrain\Synth&#232;se_novembre_2023.xlsx" TargetMode="External"/><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ell\OneDrive\Bureau\Travail\SEL\Charg&#233;%20de%20projet%20SEL%202022\Projets\Portes%20et%20fenetres\Donn&#233;es\Import%20Export%20P&amp;F%20Qc.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aell\OneDrive\Bureau\Travail\SEL\Charg&#233;%20de%20projet%20SEL%202022\Projets\Portes%20et%20fenetres\Donn&#233;es\Import%20Export%20P&amp;F%20Qc.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aell\OneDrive\Bureau\Travail\SEL\Charg&#233;%20de%20projet%20SEL%202022\Projets\Portes%20et%20fenetres\Donn&#233;es\Fabricants%20P&amp;F%20QC.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maell\OneDrive\Bureau\Travail\SEL\Charg&#233;%20de%20projet%20SEL%202022\Projets\Portes%20et%20fenetres\Donn&#233;es\R&#233;novation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maell\OneDrive\Bureau\Travail\SEL\Charg&#233;%20de%20projet%20SEL%202022\Projets\Portes%20et%20fenetres\Donn&#233;es\Installateur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2880" b="0" i="0" u="none" strike="noStrike" kern="1200" spc="0" baseline="0">
                <a:solidFill>
                  <a:schemeClr val="tx1"/>
                </a:solidFill>
                <a:latin typeface="+mn-lt"/>
                <a:ea typeface="+mn-ea"/>
                <a:cs typeface="+mn-cs"/>
              </a:defRPr>
            </a:pPr>
            <a:r>
              <a:rPr lang="en-US"/>
              <a:t>Part des exportations de portes et fenêtres au Québec </a:t>
            </a:r>
          </a:p>
        </c:rich>
      </c:tx>
      <c:layout>
        <c:manualLayout>
          <c:xMode val="edge"/>
          <c:yMode val="edge"/>
          <c:x val="0.11523802576574929"/>
          <c:y val="0"/>
        </c:manualLayout>
      </c:layout>
      <c:overlay val="0"/>
      <c:spPr>
        <a:noFill/>
        <a:ln>
          <a:noFill/>
        </a:ln>
        <a:effectLst/>
      </c:spPr>
      <c:txPr>
        <a:bodyPr rot="0" spcFirstLastPara="1" vertOverflow="ellipsis" vert="horz" wrap="square" anchor="ctr" anchorCtr="1"/>
        <a:lstStyle/>
        <a:p>
          <a:pPr>
            <a:defRPr lang="en-US" sz="2880" b="0" i="0" u="none" strike="noStrike" kern="1200" spc="0" baseline="0">
              <a:solidFill>
                <a:schemeClr val="tx1"/>
              </a:solidFill>
              <a:latin typeface="+mn-lt"/>
              <a:ea typeface="+mn-ea"/>
              <a:cs typeface="+mn-cs"/>
            </a:defRPr>
          </a:pPr>
          <a:endParaRPr lang="fr-FR"/>
        </a:p>
      </c:txPr>
    </c:title>
    <c:autoTitleDeleted val="0"/>
    <c:plotArea>
      <c:layout/>
      <c:doughnutChart>
        <c:varyColors val="1"/>
        <c:ser>
          <c:idx val="0"/>
          <c:order val="0"/>
          <c:tx>
            <c:strRef>
              <c:f>Exportations!$E$16</c:f>
              <c:strCache>
                <c:ptCount val="1"/>
                <c:pt idx="0">
                  <c:v>Valeur des importations (M$)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590-4F4F-883E-36714DBD21F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590-4F4F-883E-36714DBD21F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590-4F4F-883E-36714DBD21F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590-4F4F-883E-36714DBD21F5}"/>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lang="en-US" sz="2400" b="0" i="0" u="none" strike="noStrike" kern="1200" baseline="0">
                    <a:solidFill>
                      <a:schemeClr val="tx1"/>
                    </a:solidFill>
                    <a:latin typeface="+mn-lt"/>
                    <a:ea typeface="+mn-ea"/>
                    <a:cs typeface="+mn-cs"/>
                  </a:defRPr>
                </a:pPr>
                <a:endParaRPr lang="fr-FR"/>
              </a:p>
            </c:txPr>
            <c:showLegendKey val="0"/>
            <c:showVal val="0"/>
            <c:showCatName val="0"/>
            <c:showSerName val="0"/>
            <c:showPercent val="1"/>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Exportations!$B$17:$B$20</c:f>
              <c:strCache>
                <c:ptCount val="4"/>
                <c:pt idx="0">
                  <c:v>Portes et fenêtres en bois*</c:v>
                </c:pt>
                <c:pt idx="1">
                  <c:v>Portes et fenêtres en fer ou acier</c:v>
                </c:pt>
                <c:pt idx="2">
                  <c:v>Portes et fenêtres en aluminium</c:v>
                </c:pt>
                <c:pt idx="3">
                  <c:v>Portes et fenêtres en plastiques</c:v>
                </c:pt>
              </c:strCache>
            </c:strRef>
          </c:cat>
          <c:val>
            <c:numRef>
              <c:f>Exportations!$E$17:$E$20</c:f>
              <c:numCache>
                <c:formatCode>[$$-1009]#,##0</c:formatCode>
                <c:ptCount val="4"/>
                <c:pt idx="0">
                  <c:v>138.03049100000001</c:v>
                </c:pt>
                <c:pt idx="1">
                  <c:v>107.442099</c:v>
                </c:pt>
                <c:pt idx="2">
                  <c:v>68.885990000000007</c:v>
                </c:pt>
                <c:pt idx="3">
                  <c:v>25.353527</c:v>
                </c:pt>
              </c:numCache>
            </c:numRef>
          </c:val>
          <c:extLst>
            <c:ext xmlns:c16="http://schemas.microsoft.com/office/drawing/2014/chart" uri="{C3380CC4-5D6E-409C-BE32-E72D297353CC}">
              <c16:uniqueId val="{00000008-6590-4F4F-883E-36714DBD21F5}"/>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lang="en-US" sz="24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lang="en-US" sz="2400" b="0" i="0" u="none" strike="noStrike" kern="1200" baseline="0">
          <a:solidFill>
            <a:schemeClr val="tx1"/>
          </a:solidFill>
          <a:latin typeface="+mn-lt"/>
          <a:ea typeface="+mn-ea"/>
          <a:cs typeface="+mn-cs"/>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a:t>Quantité totale démantelée (unités)</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1"/>
        <c:ser>
          <c:idx val="0"/>
          <c:order val="0"/>
          <c:tx>
            <c:v>'Quantité d'unités démantelées'</c:v>
          </c:tx>
          <c:invertIfNegative val="0"/>
          <c:dPt>
            <c:idx val="0"/>
            <c:invertIfNegative val="0"/>
            <c:bubble3D val="0"/>
            <c:spPr>
              <a:solidFill>
                <a:schemeClr val="accent3">
                  <a:shade val="53000"/>
                </a:schemeClr>
              </a:solidFill>
              <a:ln>
                <a:noFill/>
              </a:ln>
              <a:effectLst/>
            </c:spPr>
            <c:extLst>
              <c:ext xmlns:c16="http://schemas.microsoft.com/office/drawing/2014/chart" uri="{C3380CC4-5D6E-409C-BE32-E72D297353CC}">
                <c16:uniqueId val="{00000001-74F6-452E-891D-0A6176781A96}"/>
              </c:ext>
            </c:extLst>
          </c:dPt>
          <c:dPt>
            <c:idx val="1"/>
            <c:invertIfNegative val="0"/>
            <c:bubble3D val="0"/>
            <c:spPr>
              <a:solidFill>
                <a:schemeClr val="accent3">
                  <a:shade val="76000"/>
                </a:schemeClr>
              </a:solidFill>
              <a:ln>
                <a:noFill/>
              </a:ln>
              <a:effectLst/>
            </c:spPr>
            <c:extLst>
              <c:ext xmlns:c16="http://schemas.microsoft.com/office/drawing/2014/chart" uri="{C3380CC4-5D6E-409C-BE32-E72D297353CC}">
                <c16:uniqueId val="{00000003-74F6-452E-891D-0A6176781A96}"/>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74F6-452E-891D-0A6176781A96}"/>
              </c:ext>
            </c:extLst>
          </c:dPt>
          <c:dPt>
            <c:idx val="3"/>
            <c:invertIfNegative val="0"/>
            <c:bubble3D val="0"/>
            <c:spPr>
              <a:solidFill>
                <a:schemeClr val="accent3">
                  <a:tint val="77000"/>
                </a:schemeClr>
              </a:solidFill>
              <a:ln>
                <a:noFill/>
              </a:ln>
              <a:effectLst/>
            </c:spPr>
            <c:extLst>
              <c:ext xmlns:c16="http://schemas.microsoft.com/office/drawing/2014/chart" uri="{C3380CC4-5D6E-409C-BE32-E72D297353CC}">
                <c16:uniqueId val="{00000007-74F6-452E-891D-0A6176781A96}"/>
              </c:ext>
            </c:extLst>
          </c:dPt>
          <c:dPt>
            <c:idx val="4"/>
            <c:invertIfNegative val="0"/>
            <c:bubble3D val="0"/>
            <c:spPr>
              <a:solidFill>
                <a:schemeClr val="accent3">
                  <a:tint val="54000"/>
                </a:schemeClr>
              </a:solidFill>
              <a:ln>
                <a:noFill/>
              </a:ln>
              <a:effectLst/>
            </c:spPr>
            <c:extLst>
              <c:ext xmlns:c16="http://schemas.microsoft.com/office/drawing/2014/chart" uri="{C3380CC4-5D6E-409C-BE32-E72D297353CC}">
                <c16:uniqueId val="{00000009-74F6-452E-891D-0A6176781A96}"/>
              </c:ext>
            </c:extLst>
          </c:dPt>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'Synthèse totale'!$C$8:$C$12</c:f>
              <c:strCache>
                <c:ptCount val="5"/>
                <c:pt idx="0">
                  <c:v>Porte</c:v>
                </c:pt>
                <c:pt idx="1">
                  <c:v>Fenêtre</c:v>
                </c:pt>
                <c:pt idx="2">
                  <c:v>Vitre</c:v>
                </c:pt>
                <c:pt idx="3">
                  <c:v>Cadre</c:v>
                </c:pt>
                <c:pt idx="4">
                  <c:v>Autre</c:v>
                </c:pt>
              </c:strCache>
            </c:strRef>
          </c:cat>
          <c:val>
            <c:numRef>
              <c:f>'Synthèse totale'!$M$8:$M$12</c:f>
              <c:numCache>
                <c:formatCode>General</c:formatCode>
                <c:ptCount val="5"/>
                <c:pt idx="0">
                  <c:v>129</c:v>
                </c:pt>
                <c:pt idx="1">
                  <c:v>602</c:v>
                </c:pt>
                <c:pt idx="2">
                  <c:v>353</c:v>
                </c:pt>
                <c:pt idx="3">
                  <c:v>10</c:v>
                </c:pt>
                <c:pt idx="4">
                  <c:v>49</c:v>
                </c:pt>
              </c:numCache>
            </c:numRef>
          </c:val>
          <c:extLst>
            <c:ext xmlns:c16="http://schemas.microsoft.com/office/drawing/2014/chart" uri="{C3380CC4-5D6E-409C-BE32-E72D297353CC}">
              <c16:uniqueId val="{0000000A-74F6-452E-891D-0A6176781A96}"/>
            </c:ext>
          </c:extLst>
        </c:ser>
        <c:dLbls>
          <c:dLblPos val="outEnd"/>
          <c:showLegendKey val="0"/>
          <c:showVal val="1"/>
          <c:showCatName val="0"/>
          <c:showSerName val="0"/>
          <c:showPercent val="0"/>
          <c:showBubbleSize val="0"/>
        </c:dLbls>
        <c:gapWidth val="75"/>
        <c:axId val="320412591"/>
        <c:axId val="699213983"/>
      </c:barChart>
      <c:catAx>
        <c:axId val="320412591"/>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Type d'unité</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699213983"/>
        <c:crosses val="autoZero"/>
        <c:auto val="1"/>
        <c:lblAlgn val="ctr"/>
        <c:lblOffset val="100"/>
        <c:noMultiLvlLbl val="0"/>
      </c:catAx>
      <c:valAx>
        <c:axId val="6992139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Quantité (unité)</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3204125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a:t>Quantité totale démantelée (surface)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1"/>
        <c:ser>
          <c:idx val="0"/>
          <c:order val="0"/>
          <c:tx>
            <c:v>'Quantité d'unités démantelées'</c:v>
          </c:tx>
          <c:invertIfNegative val="0"/>
          <c:dPt>
            <c:idx val="0"/>
            <c:invertIfNegative val="0"/>
            <c:bubble3D val="0"/>
            <c:spPr>
              <a:solidFill>
                <a:schemeClr val="accent1">
                  <a:shade val="53000"/>
                </a:schemeClr>
              </a:solidFill>
              <a:ln>
                <a:noFill/>
              </a:ln>
              <a:effectLst/>
            </c:spPr>
            <c:extLst>
              <c:ext xmlns:c16="http://schemas.microsoft.com/office/drawing/2014/chart" uri="{C3380CC4-5D6E-409C-BE32-E72D297353CC}">
                <c16:uniqueId val="{00000001-1CB9-4CDF-B68D-8945E34A9619}"/>
              </c:ext>
            </c:extLst>
          </c:dPt>
          <c:dPt>
            <c:idx val="1"/>
            <c:invertIfNegative val="0"/>
            <c:bubble3D val="0"/>
            <c:spPr>
              <a:solidFill>
                <a:schemeClr val="accent1">
                  <a:shade val="76000"/>
                </a:schemeClr>
              </a:solidFill>
              <a:ln>
                <a:noFill/>
              </a:ln>
              <a:effectLst/>
            </c:spPr>
            <c:extLst>
              <c:ext xmlns:c16="http://schemas.microsoft.com/office/drawing/2014/chart" uri="{C3380CC4-5D6E-409C-BE32-E72D297353CC}">
                <c16:uniqueId val="{00000003-1CB9-4CDF-B68D-8945E34A9619}"/>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1CB9-4CDF-B68D-8945E34A9619}"/>
              </c:ext>
            </c:extLst>
          </c:dPt>
          <c:dPt>
            <c:idx val="3"/>
            <c:invertIfNegative val="0"/>
            <c:bubble3D val="0"/>
            <c:spPr>
              <a:solidFill>
                <a:schemeClr val="accent1">
                  <a:tint val="77000"/>
                </a:schemeClr>
              </a:solidFill>
              <a:ln>
                <a:noFill/>
              </a:ln>
              <a:effectLst/>
            </c:spPr>
            <c:extLst>
              <c:ext xmlns:c16="http://schemas.microsoft.com/office/drawing/2014/chart" uri="{C3380CC4-5D6E-409C-BE32-E72D297353CC}">
                <c16:uniqueId val="{00000007-1CB9-4CDF-B68D-8945E34A9619}"/>
              </c:ext>
            </c:extLst>
          </c:dPt>
          <c:dPt>
            <c:idx val="4"/>
            <c:invertIfNegative val="0"/>
            <c:bubble3D val="0"/>
            <c:spPr>
              <a:solidFill>
                <a:schemeClr val="accent1">
                  <a:tint val="54000"/>
                </a:schemeClr>
              </a:solidFill>
              <a:ln>
                <a:noFill/>
              </a:ln>
              <a:effectLst/>
            </c:spPr>
            <c:extLst>
              <c:ext xmlns:c16="http://schemas.microsoft.com/office/drawing/2014/chart" uri="{C3380CC4-5D6E-409C-BE32-E72D297353CC}">
                <c16:uniqueId val="{00000009-1CB9-4CDF-B68D-8945E34A9619}"/>
              </c:ext>
            </c:extLst>
          </c:dPt>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'Synthèse totale'!$C$8:$C$12</c:f>
              <c:strCache>
                <c:ptCount val="5"/>
                <c:pt idx="0">
                  <c:v>Porte</c:v>
                </c:pt>
                <c:pt idx="1">
                  <c:v>Fenêtre</c:v>
                </c:pt>
                <c:pt idx="2">
                  <c:v>Vitre</c:v>
                </c:pt>
                <c:pt idx="3">
                  <c:v>Cadre</c:v>
                </c:pt>
                <c:pt idx="4">
                  <c:v>Autre</c:v>
                </c:pt>
              </c:strCache>
            </c:strRef>
          </c:cat>
          <c:val>
            <c:numRef>
              <c:f>'Synthèse totale'!$L$8:$L$12</c:f>
              <c:numCache>
                <c:formatCode>0</c:formatCode>
                <c:ptCount val="5"/>
                <c:pt idx="0">
                  <c:v>2404.3000000000002</c:v>
                </c:pt>
                <c:pt idx="1">
                  <c:v>5896.2999999999993</c:v>
                </c:pt>
                <c:pt idx="2">
                  <c:v>1986</c:v>
                </c:pt>
                <c:pt idx="3">
                  <c:v>35.6</c:v>
                </c:pt>
                <c:pt idx="4">
                  <c:v>357.1</c:v>
                </c:pt>
              </c:numCache>
            </c:numRef>
          </c:val>
          <c:extLst>
            <c:ext xmlns:c16="http://schemas.microsoft.com/office/drawing/2014/chart" uri="{C3380CC4-5D6E-409C-BE32-E72D297353CC}">
              <c16:uniqueId val="{00000000-DCCB-47DD-B22B-ABDEF6BB108E}"/>
            </c:ext>
          </c:extLst>
        </c:ser>
        <c:dLbls>
          <c:showLegendKey val="0"/>
          <c:showVal val="1"/>
          <c:showCatName val="0"/>
          <c:showSerName val="0"/>
          <c:showPercent val="0"/>
          <c:showBubbleSize val="0"/>
        </c:dLbls>
        <c:gapWidth val="75"/>
        <c:axId val="320412591"/>
        <c:axId val="699213983"/>
      </c:barChart>
      <c:catAx>
        <c:axId val="320412591"/>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Type d'unité</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699213983"/>
        <c:crosses val="autoZero"/>
        <c:auto val="1"/>
        <c:lblAlgn val="ctr"/>
        <c:lblOffset val="100"/>
        <c:noMultiLvlLbl val="0"/>
      </c:catAx>
      <c:valAx>
        <c:axId val="6992139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Surface équivalente (pi²)</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3204125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dirty="0" err="1"/>
              <a:t>Représentation</a:t>
            </a:r>
            <a:r>
              <a:rPr lang="en-US" dirty="0"/>
              <a:t> de </a:t>
            </a:r>
            <a:r>
              <a:rPr lang="en-US" dirty="0" err="1"/>
              <a:t>chaque</a:t>
            </a:r>
            <a:r>
              <a:rPr lang="en-US" dirty="0"/>
              <a:t> type</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3780452313927081"/>
          <c:y val="0.29638141380083965"/>
          <c:w val="0.44667088246093589"/>
          <c:h val="0.62131529097260241"/>
        </c:manualLayout>
      </c:layout>
      <c:doughnutChart>
        <c:varyColors val="1"/>
        <c:ser>
          <c:idx val="0"/>
          <c:order val="0"/>
          <c:tx>
            <c:strRef>
              <c:f>'Synthèse totale'!$N$7</c:f>
              <c:strCache>
                <c:ptCount val="1"/>
                <c:pt idx="0">
                  <c:v>Taux d'apparition par surface</c:v>
                </c:pt>
              </c:strCache>
            </c:strRef>
          </c:tx>
          <c:dPt>
            <c:idx val="0"/>
            <c:bubble3D val="0"/>
            <c:spPr>
              <a:solidFill>
                <a:schemeClr val="accent1">
                  <a:shade val="53000"/>
                </a:schemeClr>
              </a:solidFill>
              <a:ln w="19050">
                <a:solidFill>
                  <a:schemeClr val="lt1"/>
                </a:solidFill>
              </a:ln>
              <a:effectLst/>
            </c:spPr>
            <c:extLst>
              <c:ext xmlns:c16="http://schemas.microsoft.com/office/drawing/2014/chart" uri="{C3380CC4-5D6E-409C-BE32-E72D297353CC}">
                <c16:uniqueId val="{00000001-BFD7-4A98-A90E-CBA1ABA0D42D}"/>
              </c:ext>
            </c:extLst>
          </c:dPt>
          <c:dPt>
            <c:idx val="1"/>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3-BFD7-4A98-A90E-CBA1ABA0D42D}"/>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BFD7-4A98-A90E-CBA1ABA0D42D}"/>
              </c:ext>
            </c:extLst>
          </c:dPt>
          <c:dPt>
            <c:idx val="3"/>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7-BFD7-4A98-A90E-CBA1ABA0D42D}"/>
              </c:ext>
            </c:extLst>
          </c:dPt>
          <c:dPt>
            <c:idx val="4"/>
            <c:bubble3D val="0"/>
            <c:spPr>
              <a:solidFill>
                <a:schemeClr val="accent1">
                  <a:tint val="54000"/>
                </a:schemeClr>
              </a:solidFill>
              <a:ln w="19050">
                <a:solidFill>
                  <a:schemeClr val="lt1"/>
                </a:solidFill>
              </a:ln>
              <a:effectLst/>
            </c:spPr>
            <c:extLst>
              <c:ext xmlns:c16="http://schemas.microsoft.com/office/drawing/2014/chart" uri="{C3380CC4-5D6E-409C-BE32-E72D297353CC}">
                <c16:uniqueId val="{00000009-BFD7-4A98-A90E-CBA1ABA0D42D}"/>
              </c:ext>
            </c:extLst>
          </c:dPt>
          <c:dLbls>
            <c:dLbl>
              <c:idx val="0"/>
              <c:layout>
                <c:manualLayout>
                  <c:x val="9.6718480138169263E-2"/>
                  <c:y val="-5.7657668564501913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BFD7-4A98-A90E-CBA1ABA0D42D}"/>
                </c:ext>
              </c:extLst>
            </c:dLbl>
            <c:dLbl>
              <c:idx val="1"/>
              <c:layout>
                <c:manualLayout>
                  <c:x val="0.22797927461139897"/>
                  <c:y val="3.123123713910500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BFD7-4A98-A90E-CBA1ABA0D42D}"/>
                </c:ext>
              </c:extLst>
            </c:dLbl>
            <c:dLbl>
              <c:idx val="2"/>
              <c:layout>
                <c:manualLayout>
                  <c:x val="-8.8082901554404139E-2"/>
                  <c:y val="-7.447448856248160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BFD7-4A98-A90E-CBA1ABA0D42D}"/>
                </c:ext>
              </c:extLst>
            </c:dLbl>
            <c:dLbl>
              <c:idx val="3"/>
              <c:delete val="1"/>
              <c:extLst>
                <c:ext xmlns:c15="http://schemas.microsoft.com/office/drawing/2012/chart" uri="{CE6537A1-D6FC-4f65-9D91-7224C49458BB}"/>
                <c:ext xmlns:c16="http://schemas.microsoft.com/office/drawing/2014/chart" uri="{C3380CC4-5D6E-409C-BE32-E72D297353CC}">
                  <c16:uniqueId val="{00000007-BFD7-4A98-A90E-CBA1ABA0D42D}"/>
                </c:ext>
              </c:extLst>
            </c:dLbl>
            <c:dLbl>
              <c:idx val="4"/>
              <c:layout>
                <c:manualLayout>
                  <c:x val="-5.5267702936096716E-2"/>
                  <c:y val="-0.11291293427214949"/>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BFD7-4A98-A90E-CBA1ABA0D42D}"/>
                </c:ext>
              </c:extLst>
            </c:dLbl>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'Synthèse totale'!$C$8:$C$12</c:f>
              <c:strCache>
                <c:ptCount val="5"/>
                <c:pt idx="0">
                  <c:v>Porte</c:v>
                </c:pt>
                <c:pt idx="1">
                  <c:v>Fenêtre</c:v>
                </c:pt>
                <c:pt idx="2">
                  <c:v>Vitre</c:v>
                </c:pt>
                <c:pt idx="3">
                  <c:v>Cadre</c:v>
                </c:pt>
                <c:pt idx="4">
                  <c:v>Autre</c:v>
                </c:pt>
              </c:strCache>
            </c:strRef>
          </c:cat>
          <c:val>
            <c:numRef>
              <c:f>'Synthèse totale'!$N$8:$N$12</c:f>
              <c:numCache>
                <c:formatCode>0%</c:formatCode>
                <c:ptCount val="5"/>
                <c:pt idx="0">
                  <c:v>0.22513647898270489</c:v>
                </c:pt>
                <c:pt idx="1">
                  <c:v>0.55212420289719366</c:v>
                </c:pt>
                <c:pt idx="2">
                  <c:v>0.18596724504415085</c:v>
                </c:pt>
                <c:pt idx="3">
                  <c:v>3.3335518245577898E-3</c:v>
                </c:pt>
                <c:pt idx="4">
                  <c:v>3.3438521251392885E-2</c:v>
                </c:pt>
              </c:numCache>
            </c:numRef>
          </c:val>
          <c:extLst>
            <c:ext xmlns:c16="http://schemas.microsoft.com/office/drawing/2014/chart" uri="{C3380CC4-5D6E-409C-BE32-E72D297353CC}">
              <c16:uniqueId val="{0000000A-BFD7-4A98-A90E-CBA1ABA0D42D}"/>
            </c:ext>
          </c:extLst>
        </c:ser>
        <c:dLbls>
          <c:showLegendKey val="0"/>
          <c:showVal val="1"/>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a:t>Pourcentage de matériaux enfouis</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Interprétation!$A$61</c:f>
              <c:strCache>
                <c:ptCount val="1"/>
                <c:pt idx="0">
                  <c:v>Pourcentage de matériaux enfouis</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Interprétation!$A$62:$A$64</c:f>
              <c:strCache>
                <c:ptCount val="3"/>
                <c:pt idx="0">
                  <c:v>IAT</c:v>
                </c:pt>
                <c:pt idx="1">
                  <c:v>E&amp;M</c:v>
                </c:pt>
                <c:pt idx="2">
                  <c:v>Total</c:v>
                </c:pt>
              </c:strCache>
            </c:strRef>
          </c:cat>
          <c:val>
            <c:numRef>
              <c:f>Interprétation!$B$62:$B$64</c:f>
              <c:numCache>
                <c:formatCode>0%</c:formatCode>
                <c:ptCount val="3"/>
                <c:pt idx="0">
                  <c:v>4.0470357667809896E-2</c:v>
                </c:pt>
                <c:pt idx="1">
                  <c:v>0.21088374586721473</c:v>
                </c:pt>
                <c:pt idx="2">
                  <c:v>0.15061799699665013</c:v>
                </c:pt>
              </c:numCache>
            </c:numRef>
          </c:val>
          <c:extLst>
            <c:ext xmlns:c16="http://schemas.microsoft.com/office/drawing/2014/chart" uri="{C3380CC4-5D6E-409C-BE32-E72D297353CC}">
              <c16:uniqueId val="{00000000-678D-449A-B586-7358BE8278D8}"/>
            </c:ext>
          </c:extLst>
        </c:ser>
        <c:dLbls>
          <c:showLegendKey val="0"/>
          <c:showVal val="0"/>
          <c:showCatName val="0"/>
          <c:showSerName val="0"/>
          <c:showPercent val="0"/>
          <c:showBubbleSize val="0"/>
        </c:dLbls>
        <c:gapWidth val="219"/>
        <c:overlap val="-27"/>
        <c:axId val="788006815"/>
        <c:axId val="322190447"/>
      </c:barChart>
      <c:catAx>
        <c:axId val="788006815"/>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Site</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322190447"/>
        <c:crosses val="autoZero"/>
        <c:auto val="1"/>
        <c:lblAlgn val="ctr"/>
        <c:lblOffset val="100"/>
        <c:noMultiLvlLbl val="0"/>
      </c:catAx>
      <c:valAx>
        <c:axId val="3221904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Pourcentage</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788006815"/>
        <c:crosses val="autoZero"/>
        <c:crossBetween val="between"/>
      </c:valAx>
      <c:spPr>
        <a:noFill/>
        <a:ln>
          <a:noFill/>
        </a:ln>
        <a:effectLst/>
      </c:spPr>
    </c:plotArea>
    <c:plotVisOnly val="1"/>
    <c:dispBlanksAs val="gap"/>
    <c:showDLblsOverMax val="0"/>
  </c:chart>
  <c:spPr>
    <a:noFill/>
    <a:ln>
      <a:noFill/>
    </a:ln>
    <a:effectLst/>
  </c:spPr>
  <c:txPr>
    <a:bodyPr/>
    <a:lstStyle/>
    <a:p>
      <a:pPr>
        <a:defRPr sz="2400"/>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a:t>Rapidité d'éxécution unitaire</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1"/>
        <c:ser>
          <c:idx val="0"/>
          <c:order val="0"/>
          <c:tx>
            <c:strRef>
              <c:f>Interprétation!$A$66</c:f>
              <c:strCache>
                <c:ptCount val="1"/>
                <c:pt idx="0">
                  <c:v>Rapidité d'exécution unitaire : (unités/h) </c:v>
                </c:pt>
              </c:strCache>
            </c:strRef>
          </c:tx>
          <c:invertIfNegative val="0"/>
          <c:dPt>
            <c:idx val="0"/>
            <c:invertIfNegative val="0"/>
            <c:bubble3D val="0"/>
            <c:spPr>
              <a:solidFill>
                <a:schemeClr val="accent1">
                  <a:shade val="65000"/>
                </a:schemeClr>
              </a:solidFill>
              <a:ln>
                <a:noFill/>
              </a:ln>
              <a:effectLst/>
            </c:spPr>
            <c:extLst>
              <c:ext xmlns:c16="http://schemas.microsoft.com/office/drawing/2014/chart" uri="{C3380CC4-5D6E-409C-BE32-E72D297353CC}">
                <c16:uniqueId val="{00000001-5E20-4531-8F19-523C2E4B0F5E}"/>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5E20-4531-8F19-523C2E4B0F5E}"/>
              </c:ext>
            </c:extLst>
          </c:dPt>
          <c:dPt>
            <c:idx val="2"/>
            <c:invertIfNegative val="0"/>
            <c:bubble3D val="0"/>
            <c:spPr>
              <a:solidFill>
                <a:schemeClr val="accent1">
                  <a:tint val="65000"/>
                </a:schemeClr>
              </a:solidFill>
              <a:ln>
                <a:noFill/>
              </a:ln>
              <a:effectLst/>
            </c:spPr>
            <c:extLst>
              <c:ext xmlns:c16="http://schemas.microsoft.com/office/drawing/2014/chart" uri="{C3380CC4-5D6E-409C-BE32-E72D297353CC}">
                <c16:uniqueId val="{00000005-5E20-4531-8F19-523C2E4B0F5E}"/>
              </c:ext>
            </c:extLst>
          </c:dPt>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Interprétation!$A$62:$A$64</c:f>
              <c:strCache>
                <c:ptCount val="3"/>
                <c:pt idx="0">
                  <c:v>IAT</c:v>
                </c:pt>
                <c:pt idx="1">
                  <c:v>E&amp;M</c:v>
                </c:pt>
                <c:pt idx="2">
                  <c:v>Total</c:v>
                </c:pt>
              </c:strCache>
            </c:strRef>
          </c:cat>
          <c:val>
            <c:numRef>
              <c:f>Interprétation!$B$67:$B$69</c:f>
              <c:numCache>
                <c:formatCode>0.0</c:formatCode>
                <c:ptCount val="3"/>
                <c:pt idx="0">
                  <c:v>2.5632798573975046</c:v>
                </c:pt>
                <c:pt idx="1">
                  <c:v>3.752212389380531</c:v>
                </c:pt>
                <c:pt idx="2">
                  <c:v>2.9047013977128335</c:v>
                </c:pt>
              </c:numCache>
            </c:numRef>
          </c:val>
          <c:extLst>
            <c:ext xmlns:c16="http://schemas.microsoft.com/office/drawing/2014/chart" uri="{C3380CC4-5D6E-409C-BE32-E72D297353CC}">
              <c16:uniqueId val="{00000000-40FA-45BB-B98A-157515CBE43E}"/>
            </c:ext>
          </c:extLst>
        </c:ser>
        <c:dLbls>
          <c:dLblPos val="outEnd"/>
          <c:showLegendKey val="0"/>
          <c:showVal val="1"/>
          <c:showCatName val="0"/>
          <c:showSerName val="0"/>
          <c:showPercent val="0"/>
          <c:showBubbleSize val="0"/>
        </c:dLbls>
        <c:gapWidth val="219"/>
        <c:overlap val="-27"/>
        <c:axId val="788006815"/>
        <c:axId val="322190447"/>
      </c:barChart>
      <c:catAx>
        <c:axId val="788006815"/>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Site</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322190447"/>
        <c:crosses val="autoZero"/>
        <c:auto val="1"/>
        <c:lblAlgn val="ctr"/>
        <c:lblOffset val="100"/>
        <c:noMultiLvlLbl val="0"/>
      </c:catAx>
      <c:valAx>
        <c:axId val="3221904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dirty="0"/>
                  <a:t>Valeur (</a:t>
                </a:r>
                <a:r>
                  <a:rPr lang="en-US" dirty="0" err="1"/>
                  <a:t>unité</a:t>
                </a:r>
                <a:r>
                  <a:rPr lang="en-US" dirty="0"/>
                  <a:t>/</a:t>
                </a:r>
                <a:r>
                  <a:rPr lang="en-US" dirty="0" err="1"/>
                  <a:t>heure</a:t>
                </a:r>
                <a:r>
                  <a:rPr lang="en-US" dirty="0"/>
                  <a:t>)</a:t>
                </a:r>
              </a:p>
            </c:rich>
          </c:tx>
          <c:layout>
            <c:manualLayout>
              <c:xMode val="edge"/>
              <c:yMode val="edge"/>
              <c:x val="1.7043485977742259E-2"/>
              <c:y val="8.5373441121760804E-2"/>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788006815"/>
        <c:crosses val="autoZero"/>
        <c:crossBetween val="between"/>
      </c:valAx>
      <c:spPr>
        <a:noFill/>
        <a:ln>
          <a:noFill/>
        </a:ln>
        <a:effectLst/>
      </c:spPr>
    </c:plotArea>
    <c:plotVisOnly val="1"/>
    <c:dispBlanksAs val="gap"/>
    <c:showDLblsOverMax val="0"/>
  </c:chart>
  <c:spPr>
    <a:noFill/>
    <a:ln>
      <a:noFill/>
    </a:ln>
    <a:effectLst/>
  </c:spPr>
  <c:txPr>
    <a:bodyPr/>
    <a:lstStyle/>
    <a:p>
      <a:pPr>
        <a:defRPr sz="2400"/>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a:t>Rapidité d'éxécution surfacique</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1"/>
        <c:ser>
          <c:idx val="0"/>
          <c:order val="0"/>
          <c:tx>
            <c:strRef>
              <c:f>Interprétation!$A$71</c:f>
              <c:strCache>
                <c:ptCount val="1"/>
                <c:pt idx="0">
                  <c:v>Rapidité d'exécution surfacique : (pi²/h) </c:v>
                </c:pt>
              </c:strCache>
            </c:strRef>
          </c:tx>
          <c:invertIfNegative val="0"/>
          <c:dPt>
            <c:idx val="0"/>
            <c:invertIfNegative val="0"/>
            <c:bubble3D val="0"/>
            <c:spPr>
              <a:solidFill>
                <a:schemeClr val="accent4">
                  <a:shade val="65000"/>
                </a:schemeClr>
              </a:solidFill>
              <a:ln>
                <a:noFill/>
              </a:ln>
              <a:effectLst/>
            </c:spPr>
            <c:extLst>
              <c:ext xmlns:c16="http://schemas.microsoft.com/office/drawing/2014/chart" uri="{C3380CC4-5D6E-409C-BE32-E72D297353CC}">
                <c16:uniqueId val="{00000001-81A6-40BA-B1E9-1F74D8AA1610}"/>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81A6-40BA-B1E9-1F74D8AA1610}"/>
              </c:ext>
            </c:extLst>
          </c:dPt>
          <c:dPt>
            <c:idx val="2"/>
            <c:invertIfNegative val="0"/>
            <c:bubble3D val="0"/>
            <c:spPr>
              <a:solidFill>
                <a:schemeClr val="accent4">
                  <a:tint val="65000"/>
                </a:schemeClr>
              </a:solidFill>
              <a:ln>
                <a:noFill/>
              </a:ln>
              <a:effectLst/>
            </c:spPr>
            <c:extLst>
              <c:ext xmlns:c16="http://schemas.microsoft.com/office/drawing/2014/chart" uri="{C3380CC4-5D6E-409C-BE32-E72D297353CC}">
                <c16:uniqueId val="{00000005-81A6-40BA-B1E9-1F74D8AA1610}"/>
              </c:ext>
            </c:extLst>
          </c:dPt>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Interprétation!$A$62:$A$64</c:f>
              <c:strCache>
                <c:ptCount val="3"/>
                <c:pt idx="0">
                  <c:v>IAT</c:v>
                </c:pt>
                <c:pt idx="1">
                  <c:v>E&amp;M</c:v>
                </c:pt>
                <c:pt idx="2">
                  <c:v>Total</c:v>
                </c:pt>
              </c:strCache>
            </c:strRef>
          </c:cat>
          <c:val>
            <c:numRef>
              <c:f>Interprétation!$B$72:$B$74</c:f>
              <c:numCache>
                <c:formatCode>0.0</c:formatCode>
                <c:ptCount val="3"/>
                <c:pt idx="0">
                  <c:v>19.633868092691625</c:v>
                </c:pt>
                <c:pt idx="1">
                  <c:v>45.769911504424776</c:v>
                </c:pt>
                <c:pt idx="2">
                  <c:v>27.139263024142309</c:v>
                </c:pt>
              </c:numCache>
            </c:numRef>
          </c:val>
          <c:extLst>
            <c:ext xmlns:c16="http://schemas.microsoft.com/office/drawing/2014/chart" uri="{C3380CC4-5D6E-409C-BE32-E72D297353CC}">
              <c16:uniqueId val="{00000000-B5EA-4A25-B0E1-42FC80A12343}"/>
            </c:ext>
          </c:extLst>
        </c:ser>
        <c:dLbls>
          <c:dLblPos val="outEnd"/>
          <c:showLegendKey val="0"/>
          <c:showVal val="1"/>
          <c:showCatName val="0"/>
          <c:showSerName val="0"/>
          <c:showPercent val="0"/>
          <c:showBubbleSize val="0"/>
        </c:dLbls>
        <c:gapWidth val="219"/>
        <c:overlap val="-27"/>
        <c:axId val="788006815"/>
        <c:axId val="322190447"/>
      </c:barChart>
      <c:catAx>
        <c:axId val="788006815"/>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Site</a:t>
                </a:r>
              </a:p>
            </c:rich>
          </c:tx>
          <c:layout>
            <c:manualLayout>
              <c:xMode val="edge"/>
              <c:yMode val="edge"/>
              <c:x val="0.52756495895725208"/>
              <c:y val="0.88990473533204151"/>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322190447"/>
        <c:crosses val="autoZero"/>
        <c:auto val="1"/>
        <c:lblAlgn val="ctr"/>
        <c:lblOffset val="100"/>
        <c:noMultiLvlLbl val="0"/>
      </c:catAx>
      <c:valAx>
        <c:axId val="3221904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Valeur (pi²/heure)</a:t>
                </a:r>
              </a:p>
            </c:rich>
          </c:tx>
          <c:layout>
            <c:manualLayout>
              <c:xMode val="edge"/>
              <c:yMode val="edge"/>
              <c:x val="2.9032939602252044E-3"/>
              <c:y val="0.20408546594228216"/>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788006815"/>
        <c:crosses val="autoZero"/>
        <c:crossBetween val="between"/>
      </c:valAx>
      <c:spPr>
        <a:noFill/>
        <a:ln>
          <a:noFill/>
        </a:ln>
        <a:effectLst/>
      </c:spPr>
    </c:plotArea>
    <c:plotVisOnly val="1"/>
    <c:dispBlanksAs val="gap"/>
    <c:showDLblsOverMax val="0"/>
  </c:chart>
  <c:spPr>
    <a:noFill/>
    <a:ln>
      <a:noFill/>
    </a:ln>
    <a:effectLst/>
  </c:spPr>
  <c:txPr>
    <a:bodyPr/>
    <a:lstStyle/>
    <a:p>
      <a:pPr>
        <a:defRPr sz="2400"/>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569529690494935"/>
          <c:y val="0.11484801706111618"/>
          <c:w val="0.61220596182567388"/>
          <c:h val="0.62205937174790527"/>
        </c:manualLayout>
      </c:layout>
      <c:barChart>
        <c:barDir val="col"/>
        <c:grouping val="stacked"/>
        <c:varyColors val="0"/>
        <c:ser>
          <c:idx val="0"/>
          <c:order val="0"/>
          <c:tx>
            <c:v>'Matériaux récupérés IAT'</c:v>
          </c:tx>
          <c:spPr>
            <a:solidFill>
              <a:schemeClr val="accent1"/>
            </a:solidFill>
            <a:ln>
              <a:noFill/>
            </a:ln>
            <a:effectLst/>
          </c:spPr>
          <c:invertIfNegative val="0"/>
          <c:dLbls>
            <c:delete val="1"/>
          </c:dLbls>
          <c:cat>
            <c:strRef>
              <c:f>'Synthèse_E&amp;M_finale'!$D$13:$M$13</c:f>
              <c:strCache>
                <c:ptCount val="9"/>
                <c:pt idx="0">
                  <c:v>Bois</c:v>
                </c:pt>
                <c:pt idx="2">
                  <c:v>Métal</c:v>
                </c:pt>
                <c:pt idx="4">
                  <c:v>PVC</c:v>
                </c:pt>
                <c:pt idx="6">
                  <c:v>Verre</c:v>
                </c:pt>
                <c:pt idx="8">
                  <c:v>Enfouissement</c:v>
                </c:pt>
              </c:strCache>
            </c:strRef>
          </c:cat>
          <c:val>
            <c:numRef>
              <c:f>Synhèse_IAT_finale!$D$19:$M$19</c:f>
              <c:numCache>
                <c:formatCode>General</c:formatCode>
                <c:ptCount val="10"/>
                <c:pt idx="0">
                  <c:v>545.40000000000009</c:v>
                </c:pt>
                <c:pt idx="2">
                  <c:v>813.69999999999993</c:v>
                </c:pt>
                <c:pt idx="4">
                  <c:v>256</c:v>
                </c:pt>
                <c:pt idx="6">
                  <c:v>4260.1000000000004</c:v>
                </c:pt>
                <c:pt idx="8">
                  <c:v>247.8</c:v>
                </c:pt>
              </c:numCache>
            </c:numRef>
          </c:val>
          <c:extLst>
            <c:ext xmlns:c16="http://schemas.microsoft.com/office/drawing/2014/chart" uri="{C3380CC4-5D6E-409C-BE32-E72D297353CC}">
              <c16:uniqueId val="{00000000-DAC0-495C-9A9D-C1096AF54E54}"/>
            </c:ext>
          </c:extLst>
        </c:ser>
        <c:ser>
          <c:idx val="1"/>
          <c:order val="1"/>
          <c:tx>
            <c:v>'Matériaux récupérés E&amp;M'</c:v>
          </c:tx>
          <c:spPr>
            <a:solidFill>
              <a:schemeClr val="accent2"/>
            </a:solidFill>
            <a:ln>
              <a:noFill/>
            </a:ln>
            <a:effectLst/>
          </c:spPr>
          <c:invertIfNegative val="0"/>
          <c:dLbls>
            <c:dLbl>
              <c:idx val="0"/>
              <c:layout>
                <c:manualLayout>
                  <c:x val="9.235115048809037E-4"/>
                  <c:y val="-0.16136641905757382"/>
                </c:manualLayout>
              </c:layout>
              <c:tx>
                <c:rich>
                  <a:bodyPr/>
                  <a:lstStyle/>
                  <a:p>
                    <a:r>
                      <a:rPr lang="en-US" dirty="0"/>
                      <a:t>3095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AC0-495C-9A9D-C1096AF54E54}"/>
                </c:ext>
              </c:extLst>
            </c:dLbl>
            <c:dLbl>
              <c:idx val="2"/>
              <c:layout>
                <c:manualLayout>
                  <c:x val="-6.7723394678165223E-17"/>
                  <c:y val="-0.15072687494388765"/>
                </c:manualLayout>
              </c:layout>
              <c:tx>
                <c:rich>
                  <a:bodyPr/>
                  <a:lstStyle/>
                  <a:p>
                    <a:r>
                      <a:rPr lang="en-US" dirty="0"/>
                      <a:t>2783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AC0-495C-9A9D-C1096AF54E54}"/>
                </c:ext>
              </c:extLst>
            </c:dLbl>
            <c:dLbl>
              <c:idx val="4"/>
              <c:layout>
                <c:manualLayout>
                  <c:x val="-9.2351150488097146E-4"/>
                  <c:y val="-8.5116352909489448E-2"/>
                </c:manualLayout>
              </c:layout>
              <c:tx>
                <c:rich>
                  <a:bodyPr/>
                  <a:lstStyle/>
                  <a:p>
                    <a:r>
                      <a:rPr lang="en-US" dirty="0"/>
                      <a:t>887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DAC0-495C-9A9D-C1096AF54E54}"/>
                </c:ext>
              </c:extLst>
            </c:dLbl>
            <c:dLbl>
              <c:idx val="6"/>
              <c:layout>
                <c:manualLayout>
                  <c:x val="0"/>
                  <c:y val="-0.20392459551231851"/>
                </c:manualLayout>
              </c:layout>
              <c:tx>
                <c:rich>
                  <a:bodyPr/>
                  <a:lstStyle/>
                  <a:p>
                    <a:r>
                      <a:rPr lang="en-US" dirty="0"/>
                      <a:t>7940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AC0-495C-9A9D-C1096AF54E54}"/>
                </c:ext>
              </c:extLst>
            </c:dLbl>
            <c:dLbl>
              <c:idx val="8"/>
              <c:layout>
                <c:manualLayout>
                  <c:x val="-9.2351150488103923E-4"/>
                  <c:y val="-0.14895361759160655"/>
                </c:manualLayout>
              </c:layout>
              <c:tx>
                <c:rich>
                  <a:bodyPr/>
                  <a:lstStyle/>
                  <a:p>
                    <a:r>
                      <a:rPr lang="en-US" dirty="0"/>
                      <a:t>2607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DAC0-495C-9A9D-C1096AF54E54}"/>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'Synthèse_E&amp;M_finale'!$D$13:$M$13</c:f>
              <c:strCache>
                <c:ptCount val="9"/>
                <c:pt idx="0">
                  <c:v>Bois</c:v>
                </c:pt>
                <c:pt idx="2">
                  <c:v>Métal</c:v>
                </c:pt>
                <c:pt idx="4">
                  <c:v>PVC</c:v>
                </c:pt>
                <c:pt idx="6">
                  <c:v>Verre</c:v>
                </c:pt>
                <c:pt idx="8">
                  <c:v>Enfouissement</c:v>
                </c:pt>
              </c:strCache>
            </c:strRef>
          </c:cat>
          <c:val>
            <c:numRef>
              <c:f>'Synthèse_E&amp;M_finale'!$D$19:$M$19</c:f>
              <c:numCache>
                <c:formatCode>General</c:formatCode>
                <c:ptCount val="10"/>
                <c:pt idx="0">
                  <c:v>2550</c:v>
                </c:pt>
                <c:pt idx="2">
                  <c:v>1970</c:v>
                </c:pt>
                <c:pt idx="4">
                  <c:v>631</c:v>
                </c:pt>
                <c:pt idx="6">
                  <c:v>3680</c:v>
                </c:pt>
                <c:pt idx="8">
                  <c:v>2360</c:v>
                </c:pt>
              </c:numCache>
            </c:numRef>
          </c:val>
          <c:extLst>
            <c:ext xmlns:c16="http://schemas.microsoft.com/office/drawing/2014/chart" uri="{C3380CC4-5D6E-409C-BE32-E72D297353CC}">
              <c16:uniqueId val="{00000001-DAC0-495C-9A9D-C1096AF54E54}"/>
            </c:ext>
          </c:extLst>
        </c:ser>
        <c:dLbls>
          <c:dLblPos val="ctr"/>
          <c:showLegendKey val="0"/>
          <c:showVal val="1"/>
          <c:showCatName val="0"/>
          <c:showSerName val="0"/>
          <c:showPercent val="0"/>
          <c:showBubbleSize val="0"/>
        </c:dLbls>
        <c:gapWidth val="150"/>
        <c:overlap val="100"/>
        <c:axId val="321572111"/>
        <c:axId val="748522479"/>
      </c:barChart>
      <c:catAx>
        <c:axId val="321572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748522479"/>
        <c:crosses val="autoZero"/>
        <c:auto val="1"/>
        <c:lblAlgn val="ctr"/>
        <c:lblOffset val="100"/>
        <c:noMultiLvlLbl val="0"/>
      </c:catAx>
      <c:valAx>
        <c:axId val="7485224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fr-FR" dirty="0"/>
                  <a:t>Quantité (kg)</a:t>
                </a:r>
              </a:p>
            </c:rich>
          </c:tx>
          <c:layout>
            <c:manualLayout>
              <c:xMode val="edge"/>
              <c:yMode val="edge"/>
              <c:x val="2.2649408008343325E-2"/>
              <c:y val="0.29770928019431819"/>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321572111"/>
        <c:crosses val="autoZero"/>
        <c:crossBetween val="between"/>
      </c:valAx>
      <c:spPr>
        <a:noFill/>
        <a:ln>
          <a:noFill/>
        </a:ln>
        <a:effectLst/>
      </c:spPr>
    </c:plotArea>
    <c:legend>
      <c:legendPos val="b"/>
      <c:layout>
        <c:manualLayout>
          <c:xMode val="edge"/>
          <c:yMode val="edge"/>
          <c:x val="0.15376174337219287"/>
          <c:y val="0.94471386048842032"/>
          <c:w val="0.59765746464775793"/>
          <c:h val="5.5286139511579728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dirty="0" err="1"/>
              <a:t>Redevance</a:t>
            </a:r>
            <a:r>
              <a:rPr lang="en-US" dirty="0"/>
              <a:t> pour </a:t>
            </a:r>
            <a:r>
              <a:rPr lang="en-US" dirty="0" err="1"/>
              <a:t>accueil</a:t>
            </a:r>
            <a:r>
              <a:rPr lang="en-US" dirty="0"/>
              <a:t> des </a:t>
            </a:r>
            <a:r>
              <a:rPr lang="en-US" dirty="0" err="1"/>
              <a:t>matériaux</a:t>
            </a:r>
            <a:endParaRPr lang="en-US" dirty="0"/>
          </a:p>
          <a:p>
            <a:pPr>
              <a:defRPr/>
            </a:pPr>
            <a:r>
              <a:rPr lang="en-US" dirty="0"/>
              <a:t>(état </a:t>
            </a:r>
            <a:r>
              <a:rPr lang="en-US" dirty="0" err="1"/>
              <a:t>actuel</a:t>
            </a:r>
            <a:r>
              <a:rPr lang="en-US" dirty="0"/>
              <a:t>)</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2-4D24-41B9-AFE4-3618800BD483}"/>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4D24-41B9-AFE4-3618800BD483}"/>
              </c:ext>
            </c:extLst>
          </c:dPt>
          <c:dPt>
            <c:idx val="2"/>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4-4D24-41B9-AFE4-3618800BD483}"/>
              </c:ext>
            </c:extLst>
          </c:dPt>
          <c:dPt>
            <c:idx val="3"/>
            <c:invertIfNegative val="0"/>
            <c:bubble3D val="0"/>
            <c:spPr>
              <a:solidFill>
                <a:schemeClr val="tx1">
                  <a:lumMod val="40000"/>
                  <a:lumOff val="60000"/>
                </a:schemeClr>
              </a:solidFill>
              <a:ln>
                <a:noFill/>
              </a:ln>
              <a:effectLst/>
            </c:spPr>
            <c:extLst>
              <c:ext xmlns:c16="http://schemas.microsoft.com/office/drawing/2014/chart" uri="{C3380CC4-5D6E-409C-BE32-E72D297353CC}">
                <c16:uniqueId val="{00000005-4D24-41B9-AFE4-3618800BD483}"/>
              </c:ext>
            </c:extLst>
          </c:dPt>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1-4D24-41B9-AFE4-3618800BD483}"/>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'Test de rentabilité  '!$B$2:$F$2</c:f>
              <c:strCache>
                <c:ptCount val="5"/>
                <c:pt idx="0">
                  <c:v>Bois</c:v>
                </c:pt>
                <c:pt idx="1">
                  <c:v>Métal</c:v>
                </c:pt>
                <c:pt idx="2">
                  <c:v>PVC</c:v>
                </c:pt>
                <c:pt idx="3">
                  <c:v>Verre</c:v>
                </c:pt>
                <c:pt idx="4">
                  <c:v>Enfouissement</c:v>
                </c:pt>
              </c:strCache>
            </c:strRef>
          </c:cat>
          <c:val>
            <c:numRef>
              <c:f>'Test de rentabilité  '!$B$5:$F$5</c:f>
              <c:numCache>
                <c:formatCode>General</c:formatCode>
                <c:ptCount val="5"/>
                <c:pt idx="0">
                  <c:v>-60</c:v>
                </c:pt>
                <c:pt idx="1">
                  <c:v>210</c:v>
                </c:pt>
                <c:pt idx="2">
                  <c:v>200</c:v>
                </c:pt>
                <c:pt idx="3">
                  <c:v>40</c:v>
                </c:pt>
                <c:pt idx="4">
                  <c:v>-150</c:v>
                </c:pt>
              </c:numCache>
            </c:numRef>
          </c:val>
          <c:extLst>
            <c:ext xmlns:c16="http://schemas.microsoft.com/office/drawing/2014/chart" uri="{C3380CC4-5D6E-409C-BE32-E72D297353CC}">
              <c16:uniqueId val="{00000000-4D24-41B9-AFE4-3618800BD483}"/>
            </c:ext>
          </c:extLst>
        </c:ser>
        <c:dLbls>
          <c:showLegendKey val="0"/>
          <c:showVal val="0"/>
          <c:showCatName val="0"/>
          <c:showSerName val="0"/>
          <c:showPercent val="0"/>
          <c:showBubbleSize val="0"/>
        </c:dLbls>
        <c:gapWidth val="219"/>
        <c:overlap val="-27"/>
        <c:axId val="499252671"/>
        <c:axId val="798640031"/>
      </c:barChart>
      <c:catAx>
        <c:axId val="499252671"/>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fr-FR" dirty="0"/>
                  <a:t>Matériaux</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798640031"/>
        <c:crosses val="autoZero"/>
        <c:auto val="1"/>
        <c:lblAlgn val="ctr"/>
        <c:lblOffset val="100"/>
        <c:noMultiLvlLbl val="0"/>
      </c:catAx>
      <c:valAx>
        <c:axId val="7986400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fr-FR" dirty="0"/>
                  <a:t>Coût ou redevance ($/tonne)</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499252671"/>
        <c:crosses val="autoZero"/>
        <c:crossBetween val="between"/>
      </c:valAx>
      <c:spPr>
        <a:noFill/>
        <a:ln>
          <a:noFill/>
        </a:ln>
        <a:effectLst/>
      </c:spPr>
    </c:plotArea>
    <c:plotVisOnly val="1"/>
    <c:dispBlanksAs val="gap"/>
    <c:showDLblsOverMax val="0"/>
  </c:chart>
  <c:spPr>
    <a:noFill/>
    <a:ln>
      <a:noFill/>
    </a:ln>
    <a:effectLst/>
  </c:spPr>
  <c:txPr>
    <a:bodyPr/>
    <a:lstStyle/>
    <a:p>
      <a:pPr>
        <a:defRPr sz="2400"/>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a:t>Part des importations de P&amp;F au Québec en 2021</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doughnutChart>
        <c:varyColors val="1"/>
        <c:ser>
          <c:idx val="0"/>
          <c:order val="0"/>
          <c:tx>
            <c:strRef>
              <c:f>Importations!$F$18</c:f>
              <c:strCache>
                <c:ptCount val="1"/>
                <c:pt idx="0">
                  <c:v>Valeur des importations (M$)</c:v>
                </c:pt>
              </c:strCache>
            </c:strRef>
          </c:tx>
          <c:dPt>
            <c:idx val="0"/>
            <c:bubble3D val="0"/>
            <c:spPr>
              <a:solidFill>
                <a:schemeClr val="accent1"/>
              </a:solidFill>
              <a:ln>
                <a:noFill/>
              </a:ln>
              <a:effectLst/>
            </c:spPr>
            <c:extLst>
              <c:ext xmlns:c16="http://schemas.microsoft.com/office/drawing/2014/chart" uri="{C3380CC4-5D6E-409C-BE32-E72D297353CC}">
                <c16:uniqueId val="{00000001-C408-4B9B-876F-23B5E8CF2B80}"/>
              </c:ext>
            </c:extLst>
          </c:dPt>
          <c:dPt>
            <c:idx val="1"/>
            <c:bubble3D val="0"/>
            <c:spPr>
              <a:solidFill>
                <a:schemeClr val="accent2"/>
              </a:solidFill>
              <a:ln>
                <a:noFill/>
              </a:ln>
              <a:effectLst/>
            </c:spPr>
            <c:extLst>
              <c:ext xmlns:c16="http://schemas.microsoft.com/office/drawing/2014/chart" uri="{C3380CC4-5D6E-409C-BE32-E72D297353CC}">
                <c16:uniqueId val="{00000003-C408-4B9B-876F-23B5E8CF2B80}"/>
              </c:ext>
            </c:extLst>
          </c:dPt>
          <c:dPt>
            <c:idx val="2"/>
            <c:bubble3D val="0"/>
            <c:spPr>
              <a:solidFill>
                <a:schemeClr val="accent3"/>
              </a:solidFill>
              <a:ln>
                <a:noFill/>
              </a:ln>
              <a:effectLst/>
            </c:spPr>
            <c:extLst>
              <c:ext xmlns:c16="http://schemas.microsoft.com/office/drawing/2014/chart" uri="{C3380CC4-5D6E-409C-BE32-E72D297353CC}">
                <c16:uniqueId val="{00000005-C408-4B9B-876F-23B5E8CF2B80}"/>
              </c:ext>
            </c:extLst>
          </c:dPt>
          <c:dPt>
            <c:idx val="3"/>
            <c:bubble3D val="0"/>
            <c:spPr>
              <a:solidFill>
                <a:schemeClr val="accent4"/>
              </a:solidFill>
              <a:ln>
                <a:noFill/>
              </a:ln>
              <a:effectLst/>
            </c:spPr>
            <c:extLst>
              <c:ext xmlns:c16="http://schemas.microsoft.com/office/drawing/2014/chart" uri="{C3380CC4-5D6E-409C-BE32-E72D297353CC}">
                <c16:uniqueId val="{00000007-C408-4B9B-876F-23B5E8CF2B80}"/>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400" b="0" i="0" u="none" strike="noStrike" kern="1200" baseline="0">
                    <a:solidFill>
                      <a:schemeClr val="dk1">
                        <a:lumMod val="65000"/>
                        <a:lumOff val="35000"/>
                      </a:schemeClr>
                    </a:solidFill>
                    <a:latin typeface="+mn-lt"/>
                    <a:ea typeface="+mn-ea"/>
                    <a:cs typeface="+mn-cs"/>
                  </a:defRPr>
                </a:pPr>
                <a:endParaRPr lang="fr-FR"/>
              </a:p>
            </c:txPr>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Importations!$B$19:$B$22</c:f>
              <c:strCache>
                <c:ptCount val="4"/>
                <c:pt idx="0">
                  <c:v>Portes et fenêtres en bois*</c:v>
                </c:pt>
                <c:pt idx="1">
                  <c:v>Portes et fenêtres en fer ou acier</c:v>
                </c:pt>
                <c:pt idx="2">
                  <c:v>Portes et fenêtres en aluminium</c:v>
                </c:pt>
                <c:pt idx="3">
                  <c:v>Portes et fenêtres en plastiques</c:v>
                </c:pt>
              </c:strCache>
            </c:strRef>
          </c:cat>
          <c:val>
            <c:numRef>
              <c:f>Importations!$F$19:$F$22</c:f>
              <c:numCache>
                <c:formatCode>[$$-1009]#,##0</c:formatCode>
                <c:ptCount val="4"/>
                <c:pt idx="0">
                  <c:v>256.661137</c:v>
                </c:pt>
                <c:pt idx="1">
                  <c:v>218.786193</c:v>
                </c:pt>
                <c:pt idx="2">
                  <c:v>119.239283</c:v>
                </c:pt>
                <c:pt idx="3">
                  <c:v>147.29874599999999</c:v>
                </c:pt>
              </c:numCache>
            </c:numRef>
          </c:val>
          <c:extLst>
            <c:ext xmlns:c16="http://schemas.microsoft.com/office/drawing/2014/chart" uri="{C3380CC4-5D6E-409C-BE32-E72D297353CC}">
              <c16:uniqueId val="{00000008-C408-4B9B-876F-23B5E8CF2B80}"/>
            </c:ext>
          </c:extLst>
        </c:ser>
        <c:dLbls>
          <c:showLegendKey val="0"/>
          <c:showVal val="1"/>
          <c:showCatName val="0"/>
          <c:showSerName val="0"/>
          <c:showPercent val="0"/>
          <c:showBubbleSize val="0"/>
          <c:showLeaderLines val="0"/>
        </c:dLbls>
        <c:firstSliceAng val="0"/>
        <c:holeSize val="5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sz="2400"/>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sz="2800" dirty="0" err="1"/>
              <a:t>Comparaison</a:t>
            </a:r>
            <a:r>
              <a:rPr lang="en-US" sz="2800" dirty="0"/>
              <a:t> des importations et exportations de P&amp;F au Québec</a:t>
            </a:r>
          </a:p>
          <a:p>
            <a:pPr>
              <a:defRPr/>
            </a:pPr>
            <a:r>
              <a:rPr lang="en-US" dirty="0" err="1"/>
              <a:t>Année</a:t>
            </a:r>
            <a:r>
              <a:rPr lang="en-US" dirty="0"/>
              <a:t> 2021 </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Synthèse!$E$3</c:f>
              <c:strCache>
                <c:ptCount val="1"/>
                <c:pt idx="0">
                  <c:v>Valeur des importations (M$)</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Synthèse!$B$4:$B$7</c:f>
              <c:strCache>
                <c:ptCount val="4"/>
                <c:pt idx="0">
                  <c:v>Portes et fenêtres en bois*</c:v>
                </c:pt>
                <c:pt idx="1">
                  <c:v>Portes et fenêtres en fer ou acier</c:v>
                </c:pt>
                <c:pt idx="2">
                  <c:v>Portes et fenêtres en aluminium</c:v>
                </c:pt>
                <c:pt idx="3">
                  <c:v>Portes et fenêtres en plastiques</c:v>
                </c:pt>
              </c:strCache>
            </c:strRef>
          </c:cat>
          <c:val>
            <c:numRef>
              <c:f>Synthèse!$E$4:$E$7</c:f>
              <c:numCache>
                <c:formatCode>0</c:formatCode>
                <c:ptCount val="4"/>
                <c:pt idx="0">
                  <c:v>256.661137</c:v>
                </c:pt>
                <c:pt idx="1">
                  <c:v>218.786193</c:v>
                </c:pt>
                <c:pt idx="2">
                  <c:v>119.239283</c:v>
                </c:pt>
                <c:pt idx="3">
                  <c:v>147.29874599999999</c:v>
                </c:pt>
              </c:numCache>
            </c:numRef>
          </c:val>
          <c:extLst>
            <c:ext xmlns:c16="http://schemas.microsoft.com/office/drawing/2014/chart" uri="{C3380CC4-5D6E-409C-BE32-E72D297353CC}">
              <c16:uniqueId val="{00000000-F7D3-4EE8-8E32-E7070064C73F}"/>
            </c:ext>
          </c:extLst>
        </c:ser>
        <c:ser>
          <c:idx val="1"/>
          <c:order val="1"/>
          <c:tx>
            <c:strRef>
              <c:f>Synthèse!$F$3</c:f>
              <c:strCache>
                <c:ptCount val="1"/>
                <c:pt idx="0">
                  <c:v>Valeur des exportations (M$)</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Synthèse!$B$4:$B$7</c:f>
              <c:strCache>
                <c:ptCount val="4"/>
                <c:pt idx="0">
                  <c:v>Portes et fenêtres en bois*</c:v>
                </c:pt>
                <c:pt idx="1">
                  <c:v>Portes et fenêtres en fer ou acier</c:v>
                </c:pt>
                <c:pt idx="2">
                  <c:v>Portes et fenêtres en aluminium</c:v>
                </c:pt>
                <c:pt idx="3">
                  <c:v>Portes et fenêtres en plastiques</c:v>
                </c:pt>
              </c:strCache>
            </c:strRef>
          </c:cat>
          <c:val>
            <c:numRef>
              <c:f>Synthèse!$F$4:$F$7</c:f>
              <c:numCache>
                <c:formatCode>0</c:formatCode>
                <c:ptCount val="4"/>
                <c:pt idx="0">
                  <c:v>138.03049100000001</c:v>
                </c:pt>
                <c:pt idx="1">
                  <c:v>107.442099</c:v>
                </c:pt>
                <c:pt idx="2">
                  <c:v>68.885990000000007</c:v>
                </c:pt>
                <c:pt idx="3">
                  <c:v>25.353527</c:v>
                </c:pt>
              </c:numCache>
            </c:numRef>
          </c:val>
          <c:extLst>
            <c:ext xmlns:c16="http://schemas.microsoft.com/office/drawing/2014/chart" uri="{C3380CC4-5D6E-409C-BE32-E72D297353CC}">
              <c16:uniqueId val="{00000001-F7D3-4EE8-8E32-E7070064C73F}"/>
            </c:ext>
          </c:extLst>
        </c:ser>
        <c:dLbls>
          <c:dLblPos val="outEnd"/>
          <c:showLegendKey val="0"/>
          <c:showVal val="1"/>
          <c:showCatName val="0"/>
          <c:showSerName val="0"/>
          <c:showPercent val="0"/>
          <c:showBubbleSize val="0"/>
        </c:dLbls>
        <c:gapWidth val="219"/>
        <c:overlap val="-27"/>
        <c:axId val="499058431"/>
        <c:axId val="783069583"/>
      </c:barChart>
      <c:catAx>
        <c:axId val="499058431"/>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fr-FR" dirty="0"/>
                  <a:t>Types</a:t>
                </a:r>
                <a:r>
                  <a:rPr lang="fr-FR" baseline="0" dirty="0"/>
                  <a:t> de produits</a:t>
                </a:r>
                <a:endParaRPr lang="fr-FR" dirty="0"/>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783069583"/>
        <c:crosses val="autoZero"/>
        <c:auto val="1"/>
        <c:lblAlgn val="ctr"/>
        <c:lblOffset val="100"/>
        <c:noMultiLvlLbl val="0"/>
      </c:catAx>
      <c:valAx>
        <c:axId val="7830695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fr-FR"/>
                  <a:t>Valeur en M$</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49905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sz="2400"/>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fr-FR" dirty="0"/>
              <a:t>Nombre de fabricants</a:t>
            </a:r>
            <a:r>
              <a:rPr lang="fr-FR" baseline="0" dirty="0"/>
              <a:t> de portes et fenêtres répertoriés au Québec en décembre 2020</a:t>
            </a:r>
            <a:endParaRPr lang="fr-FR" dirty="0"/>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9235077672707179E-2"/>
          <c:y val="0.13325671038268838"/>
          <c:w val="0.69404249708020949"/>
          <c:h val="0.60791069586623658"/>
        </c:manualLayout>
      </c:layout>
      <c:barChart>
        <c:barDir val="col"/>
        <c:grouping val="stacked"/>
        <c:varyColors val="0"/>
        <c:ser>
          <c:idx val="0"/>
          <c:order val="0"/>
          <c:tx>
            <c:strRef>
              <c:f>Feuil1!$C$29</c:f>
              <c:strCache>
                <c:ptCount val="1"/>
                <c:pt idx="0">
                  <c:v>1 à 4 employés</c:v>
                </c:pt>
              </c:strCache>
            </c:strRef>
          </c:tx>
          <c:spPr>
            <a:solidFill>
              <a:schemeClr val="accent2">
                <a:tint val="46000"/>
              </a:schemeClr>
            </a:solidFill>
            <a:ln>
              <a:noFill/>
            </a:ln>
            <a:effectLst/>
          </c:spPr>
          <c:invertIfNegative val="0"/>
          <c:dLbls>
            <c:delete val="1"/>
          </c:dLbls>
          <c:cat>
            <c:strRef>
              <c:f>Feuil1!$D$28:$G$28</c:f>
              <c:strCache>
                <c:ptCount val="4"/>
                <c:pt idx="0">
                  <c:v>Fabrication de fenêtres et de portes en bois [321911]</c:v>
                </c:pt>
                <c:pt idx="1">
                  <c:v>Fabrication d'autres menuiseries préfabriquées [321919]</c:v>
                </c:pt>
                <c:pt idx="2">
                  <c:v>Fabrication de portes et de fenêtres en plastique [326196]</c:v>
                </c:pt>
                <c:pt idx="3">
                  <c:v>Fabrication de portes et de fenêtres en métal [332321]</c:v>
                </c:pt>
              </c:strCache>
            </c:strRef>
          </c:cat>
          <c:val>
            <c:numRef>
              <c:f>Feuil1!$D$29:$G$29</c:f>
              <c:numCache>
                <c:formatCode>#,##0</c:formatCode>
                <c:ptCount val="4"/>
                <c:pt idx="0">
                  <c:v>18</c:v>
                </c:pt>
                <c:pt idx="1">
                  <c:v>61</c:v>
                </c:pt>
                <c:pt idx="2">
                  <c:v>7</c:v>
                </c:pt>
                <c:pt idx="3">
                  <c:v>17</c:v>
                </c:pt>
              </c:numCache>
            </c:numRef>
          </c:val>
          <c:extLst>
            <c:ext xmlns:c16="http://schemas.microsoft.com/office/drawing/2014/chart" uri="{C3380CC4-5D6E-409C-BE32-E72D297353CC}">
              <c16:uniqueId val="{00000000-DA39-465F-83F7-A78E5E4EC97D}"/>
            </c:ext>
          </c:extLst>
        </c:ser>
        <c:ser>
          <c:idx val="1"/>
          <c:order val="1"/>
          <c:tx>
            <c:strRef>
              <c:f>Feuil1!$C$30</c:f>
              <c:strCache>
                <c:ptCount val="1"/>
                <c:pt idx="0">
                  <c:v>5 à 9 employés</c:v>
                </c:pt>
              </c:strCache>
            </c:strRef>
          </c:tx>
          <c:spPr>
            <a:solidFill>
              <a:schemeClr val="accent2">
                <a:tint val="62000"/>
              </a:schemeClr>
            </a:solidFill>
            <a:ln>
              <a:noFill/>
            </a:ln>
            <a:effectLst/>
          </c:spPr>
          <c:invertIfNegative val="0"/>
          <c:dLbls>
            <c:delete val="1"/>
          </c:dLbls>
          <c:cat>
            <c:strRef>
              <c:f>Feuil1!$D$28:$G$28</c:f>
              <c:strCache>
                <c:ptCount val="4"/>
                <c:pt idx="0">
                  <c:v>Fabrication de fenêtres et de portes en bois [321911]</c:v>
                </c:pt>
                <c:pt idx="1">
                  <c:v>Fabrication d'autres menuiseries préfabriquées [321919]</c:v>
                </c:pt>
                <c:pt idx="2">
                  <c:v>Fabrication de portes et de fenêtres en plastique [326196]</c:v>
                </c:pt>
                <c:pt idx="3">
                  <c:v>Fabrication de portes et de fenêtres en métal [332321]</c:v>
                </c:pt>
              </c:strCache>
            </c:strRef>
          </c:cat>
          <c:val>
            <c:numRef>
              <c:f>Feuil1!$D$30:$G$30</c:f>
              <c:numCache>
                <c:formatCode>#,##0</c:formatCode>
                <c:ptCount val="4"/>
                <c:pt idx="0">
                  <c:v>11</c:v>
                </c:pt>
                <c:pt idx="1">
                  <c:v>32</c:v>
                </c:pt>
                <c:pt idx="2">
                  <c:v>8</c:v>
                </c:pt>
                <c:pt idx="3">
                  <c:v>17</c:v>
                </c:pt>
              </c:numCache>
            </c:numRef>
          </c:val>
          <c:extLst>
            <c:ext xmlns:c16="http://schemas.microsoft.com/office/drawing/2014/chart" uri="{C3380CC4-5D6E-409C-BE32-E72D297353CC}">
              <c16:uniqueId val="{00000001-DA39-465F-83F7-A78E5E4EC97D}"/>
            </c:ext>
          </c:extLst>
        </c:ser>
        <c:ser>
          <c:idx val="2"/>
          <c:order val="2"/>
          <c:tx>
            <c:strRef>
              <c:f>Feuil1!$C$31</c:f>
              <c:strCache>
                <c:ptCount val="1"/>
                <c:pt idx="0">
                  <c:v>10 à 19 employés</c:v>
                </c:pt>
              </c:strCache>
            </c:strRef>
          </c:tx>
          <c:spPr>
            <a:solidFill>
              <a:schemeClr val="accent2">
                <a:tint val="77000"/>
              </a:schemeClr>
            </a:solidFill>
            <a:ln>
              <a:noFill/>
            </a:ln>
            <a:effectLst/>
          </c:spPr>
          <c:invertIfNegative val="0"/>
          <c:dLbls>
            <c:delete val="1"/>
          </c:dLbls>
          <c:cat>
            <c:strRef>
              <c:f>Feuil1!$D$28:$G$28</c:f>
              <c:strCache>
                <c:ptCount val="4"/>
                <c:pt idx="0">
                  <c:v>Fabrication de fenêtres et de portes en bois [321911]</c:v>
                </c:pt>
                <c:pt idx="1">
                  <c:v>Fabrication d'autres menuiseries préfabriquées [321919]</c:v>
                </c:pt>
                <c:pt idx="2">
                  <c:v>Fabrication de portes et de fenêtres en plastique [326196]</c:v>
                </c:pt>
                <c:pt idx="3">
                  <c:v>Fabrication de portes et de fenêtres en métal [332321]</c:v>
                </c:pt>
              </c:strCache>
            </c:strRef>
          </c:cat>
          <c:val>
            <c:numRef>
              <c:f>Feuil1!$D$31:$G$31</c:f>
              <c:numCache>
                <c:formatCode>#,##0</c:formatCode>
                <c:ptCount val="4"/>
                <c:pt idx="0">
                  <c:v>8</c:v>
                </c:pt>
                <c:pt idx="1">
                  <c:v>26</c:v>
                </c:pt>
                <c:pt idx="2">
                  <c:v>13</c:v>
                </c:pt>
                <c:pt idx="3">
                  <c:v>19</c:v>
                </c:pt>
              </c:numCache>
            </c:numRef>
          </c:val>
          <c:extLst>
            <c:ext xmlns:c16="http://schemas.microsoft.com/office/drawing/2014/chart" uri="{C3380CC4-5D6E-409C-BE32-E72D297353CC}">
              <c16:uniqueId val="{00000002-DA39-465F-83F7-A78E5E4EC97D}"/>
            </c:ext>
          </c:extLst>
        </c:ser>
        <c:ser>
          <c:idx val="3"/>
          <c:order val="3"/>
          <c:tx>
            <c:strRef>
              <c:f>Feuil1!$C$32</c:f>
              <c:strCache>
                <c:ptCount val="1"/>
                <c:pt idx="0">
                  <c:v>20 à 49 employés</c:v>
                </c:pt>
              </c:strCache>
            </c:strRef>
          </c:tx>
          <c:spPr>
            <a:solidFill>
              <a:schemeClr val="accent2">
                <a:tint val="93000"/>
              </a:schemeClr>
            </a:solidFill>
            <a:ln>
              <a:noFill/>
            </a:ln>
            <a:effectLst/>
          </c:spPr>
          <c:invertIfNegative val="0"/>
          <c:dLbls>
            <c:delete val="1"/>
          </c:dLbls>
          <c:cat>
            <c:strRef>
              <c:f>Feuil1!$D$28:$G$28</c:f>
              <c:strCache>
                <c:ptCount val="4"/>
                <c:pt idx="0">
                  <c:v>Fabrication de fenêtres et de portes en bois [321911]</c:v>
                </c:pt>
                <c:pt idx="1">
                  <c:v>Fabrication d'autres menuiseries préfabriquées [321919]</c:v>
                </c:pt>
                <c:pt idx="2">
                  <c:v>Fabrication de portes et de fenêtres en plastique [326196]</c:v>
                </c:pt>
                <c:pt idx="3">
                  <c:v>Fabrication de portes et de fenêtres en métal [332321]</c:v>
                </c:pt>
              </c:strCache>
            </c:strRef>
          </c:cat>
          <c:val>
            <c:numRef>
              <c:f>Feuil1!$D$32:$G$32</c:f>
              <c:numCache>
                <c:formatCode>#,##0</c:formatCode>
                <c:ptCount val="4"/>
                <c:pt idx="0">
                  <c:v>13</c:v>
                </c:pt>
                <c:pt idx="1">
                  <c:v>42</c:v>
                </c:pt>
                <c:pt idx="2">
                  <c:v>21</c:v>
                </c:pt>
                <c:pt idx="3">
                  <c:v>37</c:v>
                </c:pt>
              </c:numCache>
            </c:numRef>
          </c:val>
          <c:extLst>
            <c:ext xmlns:c16="http://schemas.microsoft.com/office/drawing/2014/chart" uri="{C3380CC4-5D6E-409C-BE32-E72D297353CC}">
              <c16:uniqueId val="{00000003-DA39-465F-83F7-A78E5E4EC97D}"/>
            </c:ext>
          </c:extLst>
        </c:ser>
        <c:ser>
          <c:idx val="4"/>
          <c:order val="4"/>
          <c:tx>
            <c:strRef>
              <c:f>Feuil1!$C$33</c:f>
              <c:strCache>
                <c:ptCount val="1"/>
                <c:pt idx="0">
                  <c:v>50 à 99 employés</c:v>
                </c:pt>
              </c:strCache>
            </c:strRef>
          </c:tx>
          <c:spPr>
            <a:solidFill>
              <a:schemeClr val="accent2">
                <a:shade val="92000"/>
              </a:schemeClr>
            </a:solidFill>
            <a:ln>
              <a:noFill/>
            </a:ln>
            <a:effectLst/>
          </c:spPr>
          <c:invertIfNegative val="0"/>
          <c:dLbls>
            <c:delete val="1"/>
          </c:dLbls>
          <c:cat>
            <c:strRef>
              <c:f>Feuil1!$D$28:$G$28</c:f>
              <c:strCache>
                <c:ptCount val="4"/>
                <c:pt idx="0">
                  <c:v>Fabrication de fenêtres et de portes en bois [321911]</c:v>
                </c:pt>
                <c:pt idx="1">
                  <c:v>Fabrication d'autres menuiseries préfabriquées [321919]</c:v>
                </c:pt>
                <c:pt idx="2">
                  <c:v>Fabrication de portes et de fenêtres en plastique [326196]</c:v>
                </c:pt>
                <c:pt idx="3">
                  <c:v>Fabrication de portes et de fenêtres en métal [332321]</c:v>
                </c:pt>
              </c:strCache>
            </c:strRef>
          </c:cat>
          <c:val>
            <c:numRef>
              <c:f>Feuil1!$D$33:$G$33</c:f>
              <c:numCache>
                <c:formatCode>#,##0</c:formatCode>
                <c:ptCount val="4"/>
                <c:pt idx="0">
                  <c:v>7</c:v>
                </c:pt>
                <c:pt idx="1">
                  <c:v>20</c:v>
                </c:pt>
                <c:pt idx="2">
                  <c:v>14</c:v>
                </c:pt>
                <c:pt idx="3">
                  <c:v>12</c:v>
                </c:pt>
              </c:numCache>
            </c:numRef>
          </c:val>
          <c:extLst>
            <c:ext xmlns:c16="http://schemas.microsoft.com/office/drawing/2014/chart" uri="{C3380CC4-5D6E-409C-BE32-E72D297353CC}">
              <c16:uniqueId val="{00000004-DA39-465F-83F7-A78E5E4EC97D}"/>
            </c:ext>
          </c:extLst>
        </c:ser>
        <c:ser>
          <c:idx val="5"/>
          <c:order val="5"/>
          <c:tx>
            <c:strRef>
              <c:f>Feuil1!$C$34</c:f>
              <c:strCache>
                <c:ptCount val="1"/>
                <c:pt idx="0">
                  <c:v>100 à 199 employés</c:v>
                </c:pt>
              </c:strCache>
            </c:strRef>
          </c:tx>
          <c:spPr>
            <a:solidFill>
              <a:schemeClr val="accent2">
                <a:shade val="76000"/>
              </a:schemeClr>
            </a:solidFill>
            <a:ln>
              <a:noFill/>
            </a:ln>
            <a:effectLst/>
          </c:spPr>
          <c:invertIfNegative val="0"/>
          <c:dLbls>
            <c:delete val="1"/>
          </c:dLbls>
          <c:cat>
            <c:strRef>
              <c:f>Feuil1!$D$28:$G$28</c:f>
              <c:strCache>
                <c:ptCount val="4"/>
                <c:pt idx="0">
                  <c:v>Fabrication de fenêtres et de portes en bois [321911]</c:v>
                </c:pt>
                <c:pt idx="1">
                  <c:v>Fabrication d'autres menuiseries préfabriquées [321919]</c:v>
                </c:pt>
                <c:pt idx="2">
                  <c:v>Fabrication de portes et de fenêtres en plastique [326196]</c:v>
                </c:pt>
                <c:pt idx="3">
                  <c:v>Fabrication de portes et de fenêtres en métal [332321]</c:v>
                </c:pt>
              </c:strCache>
            </c:strRef>
          </c:cat>
          <c:val>
            <c:numRef>
              <c:f>Feuil1!$D$34:$G$34</c:f>
              <c:numCache>
                <c:formatCode>#,##0</c:formatCode>
                <c:ptCount val="4"/>
                <c:pt idx="0">
                  <c:v>7</c:v>
                </c:pt>
                <c:pt idx="1">
                  <c:v>8</c:v>
                </c:pt>
                <c:pt idx="2">
                  <c:v>11</c:v>
                </c:pt>
                <c:pt idx="3">
                  <c:v>6</c:v>
                </c:pt>
              </c:numCache>
            </c:numRef>
          </c:val>
          <c:extLst>
            <c:ext xmlns:c16="http://schemas.microsoft.com/office/drawing/2014/chart" uri="{C3380CC4-5D6E-409C-BE32-E72D297353CC}">
              <c16:uniqueId val="{00000005-DA39-465F-83F7-A78E5E4EC97D}"/>
            </c:ext>
          </c:extLst>
        </c:ser>
        <c:ser>
          <c:idx val="6"/>
          <c:order val="6"/>
          <c:tx>
            <c:strRef>
              <c:f>Feuil1!$C$35</c:f>
              <c:strCache>
                <c:ptCount val="1"/>
                <c:pt idx="0">
                  <c:v>200 à 499 employés</c:v>
                </c:pt>
              </c:strCache>
            </c:strRef>
          </c:tx>
          <c:spPr>
            <a:solidFill>
              <a:schemeClr val="accent2">
                <a:shade val="61000"/>
              </a:schemeClr>
            </a:solidFill>
            <a:ln>
              <a:noFill/>
            </a:ln>
            <a:effectLst/>
          </c:spPr>
          <c:invertIfNegative val="0"/>
          <c:dLbls>
            <c:delete val="1"/>
          </c:dLbls>
          <c:cat>
            <c:strRef>
              <c:f>Feuil1!$D$28:$G$28</c:f>
              <c:strCache>
                <c:ptCount val="4"/>
                <c:pt idx="0">
                  <c:v>Fabrication de fenêtres et de portes en bois [321911]</c:v>
                </c:pt>
                <c:pt idx="1">
                  <c:v>Fabrication d'autres menuiseries préfabriquées [321919]</c:v>
                </c:pt>
                <c:pt idx="2">
                  <c:v>Fabrication de portes et de fenêtres en plastique [326196]</c:v>
                </c:pt>
                <c:pt idx="3">
                  <c:v>Fabrication de portes et de fenêtres en métal [332321]</c:v>
                </c:pt>
              </c:strCache>
            </c:strRef>
          </c:cat>
          <c:val>
            <c:numRef>
              <c:f>Feuil1!$D$35:$G$35</c:f>
              <c:numCache>
                <c:formatCode>#,##0</c:formatCode>
                <c:ptCount val="4"/>
                <c:pt idx="0">
                  <c:v>4</c:v>
                </c:pt>
                <c:pt idx="1">
                  <c:v>8</c:v>
                </c:pt>
                <c:pt idx="2">
                  <c:v>4</c:v>
                </c:pt>
                <c:pt idx="3">
                  <c:v>4</c:v>
                </c:pt>
              </c:numCache>
            </c:numRef>
          </c:val>
          <c:extLst>
            <c:ext xmlns:c16="http://schemas.microsoft.com/office/drawing/2014/chart" uri="{C3380CC4-5D6E-409C-BE32-E72D297353CC}">
              <c16:uniqueId val="{00000006-DA39-465F-83F7-A78E5E4EC97D}"/>
            </c:ext>
          </c:extLst>
        </c:ser>
        <c:ser>
          <c:idx val="7"/>
          <c:order val="7"/>
          <c:tx>
            <c:strRef>
              <c:f>Feuil1!$C$36</c:f>
              <c:strCache>
                <c:ptCount val="1"/>
                <c:pt idx="0">
                  <c:v>500 employés et plus</c:v>
                </c:pt>
              </c:strCache>
            </c:strRef>
          </c:tx>
          <c:spPr>
            <a:solidFill>
              <a:schemeClr val="accent2">
                <a:shade val="45000"/>
              </a:schemeClr>
            </a:solidFill>
            <a:ln>
              <a:noFill/>
            </a:ln>
            <a:effectLst/>
          </c:spPr>
          <c:invertIfNegative val="0"/>
          <c:dLbls>
            <c:dLbl>
              <c:idx val="0"/>
              <c:tx>
                <c:rich>
                  <a:bodyPr/>
                  <a:lstStyle/>
                  <a:p>
                    <a:fld id="{54872894-1378-497C-AFB0-F561841300E9}" type="CELLRANGE">
                      <a:rPr lang="en-US"/>
                      <a:pPr/>
                      <a:t>[PLAGECELL]</a:t>
                    </a:fld>
                    <a:endParaRPr lang="fr-CA"/>
                  </a:p>
                </c:rich>
              </c:tx>
              <c:dLblPos val="inBase"/>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DA39-465F-83F7-A78E5E4EC97D}"/>
                </c:ext>
              </c:extLst>
            </c:dLbl>
            <c:dLbl>
              <c:idx val="1"/>
              <c:tx>
                <c:rich>
                  <a:bodyPr/>
                  <a:lstStyle/>
                  <a:p>
                    <a:fld id="{12F990CC-C80B-4C73-AA10-D6CED37D78A9}" type="CELLRANGE">
                      <a:rPr lang="fr-CA"/>
                      <a:pPr/>
                      <a:t>[PLAGECELL]</a:t>
                    </a:fld>
                    <a:endParaRPr lang="fr-CA"/>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DA39-465F-83F7-A78E5E4EC97D}"/>
                </c:ext>
              </c:extLst>
            </c:dLbl>
            <c:dLbl>
              <c:idx val="2"/>
              <c:tx>
                <c:rich>
                  <a:bodyPr/>
                  <a:lstStyle/>
                  <a:p>
                    <a:fld id="{0E0C4B39-409A-4681-9427-F4CC48A7B8F0}" type="CELLRANGE">
                      <a:rPr lang="fr-CA"/>
                      <a:pPr/>
                      <a:t>[PLAGECELL]</a:t>
                    </a:fld>
                    <a:endParaRPr lang="fr-CA"/>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DA39-465F-83F7-A78E5E4EC97D}"/>
                </c:ext>
              </c:extLst>
            </c:dLbl>
            <c:dLbl>
              <c:idx val="3"/>
              <c:tx>
                <c:rich>
                  <a:bodyPr/>
                  <a:lstStyle/>
                  <a:p>
                    <a:fld id="{D28AA53A-7F7A-480E-9BEC-F2C5EF060861}" type="CELLRANGE">
                      <a:rPr lang="fr-CA"/>
                      <a:pPr/>
                      <a:t>[PLAGECELL]</a:t>
                    </a:fld>
                    <a:endParaRPr lang="fr-CA"/>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DA39-465F-83F7-A78E5E4EC97D}"/>
                </c:ext>
              </c:extLst>
            </c:dLbl>
            <c:spPr>
              <a:noFill/>
              <a:ln>
                <a:noFill/>
              </a:ln>
              <a:effectLst/>
            </c:spPr>
            <c:txPr>
              <a:bodyPr rot="0" spcFirstLastPara="1" vertOverflow="clip" horzOverflow="clip" vert="horz" wrap="square" lIns="36576" tIns="18288" rIns="36576" bIns="18288" anchor="ctr" anchorCtr="1">
                <a:spAutoFit/>
              </a:bodyPr>
              <a:lstStyle/>
              <a:p>
                <a:pPr>
                  <a:defRPr sz="2400" b="0" i="0" u="none" strike="noStrike" kern="1200" baseline="0">
                    <a:solidFill>
                      <a:schemeClr val="dk1">
                        <a:lumMod val="65000"/>
                        <a:lumOff val="35000"/>
                      </a:schemeClr>
                    </a:solidFill>
                    <a:latin typeface="+mn-lt"/>
                    <a:ea typeface="+mn-ea"/>
                    <a:cs typeface="+mn-cs"/>
                  </a:defRPr>
                </a:pPr>
                <a:endParaRPr lang="fr-FR"/>
              </a:p>
            </c:txPr>
            <c:dLblPos val="inBase"/>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cat>
            <c:strRef>
              <c:f>Feuil1!$D$28:$G$28</c:f>
              <c:strCache>
                <c:ptCount val="4"/>
                <c:pt idx="0">
                  <c:v>Fabrication de fenêtres et de portes en bois [321911]</c:v>
                </c:pt>
                <c:pt idx="1">
                  <c:v>Fabrication d'autres menuiseries préfabriquées [321919]</c:v>
                </c:pt>
                <c:pt idx="2">
                  <c:v>Fabrication de portes et de fenêtres en plastique [326196]</c:v>
                </c:pt>
                <c:pt idx="3">
                  <c:v>Fabrication de portes et de fenêtres en métal [332321]</c:v>
                </c:pt>
              </c:strCache>
            </c:strRef>
          </c:cat>
          <c:val>
            <c:numRef>
              <c:f>Feuil1!$D$36:$G$36</c:f>
              <c:numCache>
                <c:formatCode>#,##0</c:formatCode>
                <c:ptCount val="4"/>
                <c:pt idx="0">
                  <c:v>0</c:v>
                </c:pt>
                <c:pt idx="1">
                  <c:v>0</c:v>
                </c:pt>
                <c:pt idx="2">
                  <c:v>1</c:v>
                </c:pt>
                <c:pt idx="3">
                  <c:v>0</c:v>
                </c:pt>
              </c:numCache>
            </c:numRef>
          </c:val>
          <c:extLst>
            <c:ext xmlns:c15="http://schemas.microsoft.com/office/drawing/2012/chart" uri="{02D57815-91ED-43cb-92C2-25804820EDAC}">
              <c15:datalabelsRange>
                <c15:f>Feuil1!$D$37:$G$37</c15:f>
                <c15:dlblRangeCache>
                  <c:ptCount val="4"/>
                  <c:pt idx="0">
                    <c:v>68</c:v>
                  </c:pt>
                  <c:pt idx="1">
                    <c:v>197</c:v>
                  </c:pt>
                  <c:pt idx="2">
                    <c:v>79</c:v>
                  </c:pt>
                  <c:pt idx="3">
                    <c:v>112</c:v>
                  </c:pt>
                </c15:dlblRangeCache>
              </c15:datalabelsRange>
            </c:ext>
            <c:ext xmlns:c16="http://schemas.microsoft.com/office/drawing/2014/chart" uri="{C3380CC4-5D6E-409C-BE32-E72D297353CC}">
              <c16:uniqueId val="{0000000B-DA39-465F-83F7-A78E5E4EC97D}"/>
            </c:ext>
          </c:extLst>
        </c:ser>
        <c:dLbls>
          <c:showLegendKey val="0"/>
          <c:showVal val="1"/>
          <c:showCatName val="0"/>
          <c:showSerName val="0"/>
          <c:showPercent val="0"/>
          <c:showBubbleSize val="0"/>
        </c:dLbls>
        <c:gapWidth val="150"/>
        <c:overlap val="100"/>
        <c:axId val="165091696"/>
        <c:axId val="203985360"/>
      </c:barChart>
      <c:catAx>
        <c:axId val="165091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203985360"/>
        <c:crosses val="autoZero"/>
        <c:auto val="0"/>
        <c:lblAlgn val="ctr"/>
        <c:lblOffset val="100"/>
        <c:noMultiLvlLbl val="0"/>
      </c:catAx>
      <c:valAx>
        <c:axId val="2039853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165091696"/>
        <c:crosses val="autoZero"/>
        <c:crossBetween val="between"/>
      </c:valAx>
      <c:spPr>
        <a:noFill/>
        <a:ln>
          <a:noFill/>
        </a:ln>
        <a:effectLst/>
      </c:spPr>
    </c:plotArea>
    <c:legend>
      <c:legendPos val="r"/>
      <c:layout>
        <c:manualLayout>
          <c:xMode val="edge"/>
          <c:yMode val="edge"/>
          <c:x val="0.77002398623617019"/>
          <c:y val="0.25966059642355171"/>
          <c:w val="0.22997601376382976"/>
          <c:h val="0.4302542195917351"/>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sz="2400"/>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b="1" dirty="0"/>
              <a:t>ESTIMATION DES QUANTITÉS DE PORTES ET FENÊTRES PRODUITES AU QUÉBEC </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'Fabrication '!$B$90</c:f>
              <c:strCache>
                <c:ptCount val="1"/>
                <c:pt idx="0">
                  <c:v>Plage basse</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'Fabrication '!$A$91:$A$92</c:f>
              <c:strCache>
                <c:ptCount val="2"/>
                <c:pt idx="0">
                  <c:v>Portes</c:v>
                </c:pt>
                <c:pt idx="1">
                  <c:v>Fenêtres</c:v>
                </c:pt>
              </c:strCache>
            </c:strRef>
          </c:cat>
          <c:val>
            <c:numRef>
              <c:f>'Fabrication '!$B$91:$B$92</c:f>
              <c:numCache>
                <c:formatCode>_(* #,##0_);_(* \(#,##0\);_(* "-"??_);_(@_)</c:formatCode>
                <c:ptCount val="2"/>
                <c:pt idx="0">
                  <c:v>1824000</c:v>
                </c:pt>
                <c:pt idx="1">
                  <c:v>3137714.2857142854</c:v>
                </c:pt>
              </c:numCache>
            </c:numRef>
          </c:val>
          <c:extLst>
            <c:ext xmlns:c16="http://schemas.microsoft.com/office/drawing/2014/chart" uri="{C3380CC4-5D6E-409C-BE32-E72D297353CC}">
              <c16:uniqueId val="{00000000-16FA-4093-826C-7955F07D5064}"/>
            </c:ext>
          </c:extLst>
        </c:ser>
        <c:ser>
          <c:idx val="1"/>
          <c:order val="1"/>
          <c:tx>
            <c:strRef>
              <c:f>'Fabrication '!$C$90</c:f>
              <c:strCache>
                <c:ptCount val="1"/>
                <c:pt idx="0">
                  <c:v>Plage haute </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'Fabrication '!$A$91:$A$92</c:f>
              <c:strCache>
                <c:ptCount val="2"/>
                <c:pt idx="0">
                  <c:v>Portes</c:v>
                </c:pt>
                <c:pt idx="1">
                  <c:v>Fenêtres</c:v>
                </c:pt>
              </c:strCache>
            </c:strRef>
          </c:cat>
          <c:val>
            <c:numRef>
              <c:f>'Fabrication '!$C$91:$C$92</c:f>
              <c:numCache>
                <c:formatCode>_(* #,##0_);_(* \(#,##0\);_(* "-"??_);_(@_)</c:formatCode>
                <c:ptCount val="2"/>
                <c:pt idx="0">
                  <c:v>3724000</c:v>
                </c:pt>
                <c:pt idx="1">
                  <c:v>6329714.2857142854</c:v>
                </c:pt>
              </c:numCache>
            </c:numRef>
          </c:val>
          <c:extLst>
            <c:ext xmlns:c16="http://schemas.microsoft.com/office/drawing/2014/chart" uri="{C3380CC4-5D6E-409C-BE32-E72D297353CC}">
              <c16:uniqueId val="{00000001-16FA-4093-826C-7955F07D5064}"/>
            </c:ext>
          </c:extLst>
        </c:ser>
        <c:dLbls>
          <c:dLblPos val="outEnd"/>
          <c:showLegendKey val="0"/>
          <c:showVal val="1"/>
          <c:showCatName val="0"/>
          <c:showSerName val="0"/>
          <c:showPercent val="0"/>
          <c:showBubbleSize val="0"/>
        </c:dLbls>
        <c:gapWidth val="219"/>
        <c:overlap val="-27"/>
        <c:axId val="164047584"/>
        <c:axId val="1968832144"/>
      </c:barChart>
      <c:catAx>
        <c:axId val="164047584"/>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Type d'unité</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1968832144"/>
        <c:crosses val="autoZero"/>
        <c:auto val="1"/>
        <c:lblAlgn val="ctr"/>
        <c:lblOffset val="100"/>
        <c:noMultiLvlLbl val="0"/>
      </c:catAx>
      <c:valAx>
        <c:axId val="1968832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Nombre d'unité produites (unité)</a:t>
                </a:r>
              </a:p>
            </c:rich>
          </c:tx>
          <c:layout>
            <c:manualLayout>
              <c:xMode val="edge"/>
              <c:yMode val="edge"/>
              <c:x val="0"/>
              <c:y val="0.1443518537689252"/>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164047584"/>
        <c:crosses val="autoZero"/>
        <c:crossBetween val="between"/>
      </c:valAx>
      <c:spPr>
        <a:noFill/>
        <a:ln>
          <a:noFill/>
        </a:ln>
        <a:effectLst/>
      </c:spPr>
    </c:plotArea>
    <c:legend>
      <c:legendPos val="b"/>
      <c:layout>
        <c:manualLayout>
          <c:xMode val="edge"/>
          <c:yMode val="edge"/>
          <c:x val="0.38027702208558573"/>
          <c:y val="0.94716536645464888"/>
          <c:w val="0.3762714163781522"/>
          <c:h val="5.2834633545351069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sz="2400"/>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dirty="0"/>
              <a:t>Fabrication de </a:t>
            </a:r>
            <a:r>
              <a:rPr lang="en-US" dirty="0" err="1"/>
              <a:t>portes</a:t>
            </a:r>
            <a:r>
              <a:rPr lang="en-US" dirty="0"/>
              <a:t> pour le Québec </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461526467553502"/>
          <c:y val="0.1346786616791843"/>
          <c:w val="0.84005237155682144"/>
          <c:h val="0.68729134351913912"/>
        </c:manualLayout>
      </c:layout>
      <c:barChart>
        <c:barDir val="col"/>
        <c:grouping val="clustered"/>
        <c:varyColors val="1"/>
        <c:ser>
          <c:idx val="0"/>
          <c:order val="0"/>
          <c:invertIfNegative val="0"/>
          <c:dPt>
            <c:idx val="0"/>
            <c:invertIfNegative val="0"/>
            <c:bubble3D val="0"/>
            <c:spPr>
              <a:solidFill>
                <a:schemeClr val="accent1">
                  <a:tint val="50000"/>
                </a:schemeClr>
              </a:solidFill>
              <a:ln>
                <a:noFill/>
              </a:ln>
              <a:effectLst/>
            </c:spPr>
            <c:extLst>
              <c:ext xmlns:c16="http://schemas.microsoft.com/office/drawing/2014/chart" uri="{C3380CC4-5D6E-409C-BE32-E72D297353CC}">
                <c16:uniqueId val="{00000001-210D-4D73-9CD5-5550F8D585DF}"/>
              </c:ext>
            </c:extLst>
          </c:dPt>
          <c:dPt>
            <c:idx val="1"/>
            <c:invertIfNegative val="0"/>
            <c:bubble3D val="0"/>
            <c:spPr>
              <a:solidFill>
                <a:schemeClr val="accent1">
                  <a:tint val="70000"/>
                </a:schemeClr>
              </a:solidFill>
              <a:ln>
                <a:noFill/>
              </a:ln>
              <a:effectLst/>
            </c:spPr>
            <c:extLst>
              <c:ext xmlns:c16="http://schemas.microsoft.com/office/drawing/2014/chart" uri="{C3380CC4-5D6E-409C-BE32-E72D297353CC}">
                <c16:uniqueId val="{00000003-210D-4D73-9CD5-5550F8D585DF}"/>
              </c:ext>
            </c:extLst>
          </c:dPt>
          <c:dPt>
            <c:idx val="2"/>
            <c:invertIfNegative val="0"/>
            <c:bubble3D val="0"/>
            <c:spPr>
              <a:solidFill>
                <a:schemeClr val="accent1">
                  <a:tint val="90000"/>
                </a:schemeClr>
              </a:solidFill>
              <a:ln>
                <a:noFill/>
              </a:ln>
              <a:effectLst/>
            </c:spPr>
            <c:extLst>
              <c:ext xmlns:c16="http://schemas.microsoft.com/office/drawing/2014/chart" uri="{C3380CC4-5D6E-409C-BE32-E72D297353CC}">
                <c16:uniqueId val="{00000005-210D-4D73-9CD5-5550F8D585DF}"/>
              </c:ext>
            </c:extLst>
          </c:dPt>
          <c:dPt>
            <c:idx val="3"/>
            <c:invertIfNegative val="0"/>
            <c:bubble3D val="0"/>
            <c:spPr>
              <a:solidFill>
                <a:schemeClr val="accent1">
                  <a:shade val="90000"/>
                </a:schemeClr>
              </a:solidFill>
              <a:ln>
                <a:noFill/>
              </a:ln>
              <a:effectLst/>
            </c:spPr>
            <c:extLst>
              <c:ext xmlns:c16="http://schemas.microsoft.com/office/drawing/2014/chart" uri="{C3380CC4-5D6E-409C-BE32-E72D297353CC}">
                <c16:uniqueId val="{00000007-210D-4D73-9CD5-5550F8D585DF}"/>
              </c:ext>
            </c:extLst>
          </c:dPt>
          <c:dPt>
            <c:idx val="4"/>
            <c:invertIfNegative val="0"/>
            <c:bubble3D val="0"/>
            <c:spPr>
              <a:solidFill>
                <a:schemeClr val="accent1">
                  <a:shade val="70000"/>
                </a:schemeClr>
              </a:solidFill>
              <a:ln>
                <a:noFill/>
              </a:ln>
              <a:effectLst/>
            </c:spPr>
            <c:extLst>
              <c:ext xmlns:c16="http://schemas.microsoft.com/office/drawing/2014/chart" uri="{C3380CC4-5D6E-409C-BE32-E72D297353CC}">
                <c16:uniqueId val="{00000009-210D-4D73-9CD5-5550F8D585DF}"/>
              </c:ext>
            </c:extLst>
          </c:dPt>
          <c:dPt>
            <c:idx val="5"/>
            <c:invertIfNegative val="0"/>
            <c:bubble3D val="0"/>
            <c:spPr>
              <a:solidFill>
                <a:schemeClr val="accent1">
                  <a:shade val="50000"/>
                </a:schemeClr>
              </a:solidFill>
              <a:ln>
                <a:noFill/>
              </a:ln>
              <a:effectLst/>
            </c:spPr>
            <c:extLst>
              <c:ext xmlns:c16="http://schemas.microsoft.com/office/drawing/2014/chart" uri="{C3380CC4-5D6E-409C-BE32-E72D297353CC}">
                <c16:uniqueId val="{0000000B-210D-4D73-9CD5-5550F8D585DF}"/>
              </c:ext>
            </c:extLst>
          </c:dPt>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'Fabrication '!$A$50:$A$55</c:f>
              <c:strCache>
                <c:ptCount val="6"/>
                <c:pt idx="0">
                  <c:v>Moins de 500</c:v>
                </c:pt>
                <c:pt idx="1">
                  <c:v>Entre 500 et 1 000</c:v>
                </c:pt>
                <c:pt idx="2">
                  <c:v>Entre 1 000 et 2 000</c:v>
                </c:pt>
                <c:pt idx="3">
                  <c:v>Entre 2 000 et 5 000</c:v>
                </c:pt>
                <c:pt idx="4">
                  <c:v>Entre 5 000 et 10 000</c:v>
                </c:pt>
                <c:pt idx="5">
                  <c:v>Plus de 10 000</c:v>
                </c:pt>
              </c:strCache>
            </c:strRef>
          </c:cat>
          <c:val>
            <c:numRef>
              <c:f>'Fabrication '!$C$50:$C$55</c:f>
              <c:numCache>
                <c:formatCode>0%</c:formatCode>
                <c:ptCount val="6"/>
                <c:pt idx="0">
                  <c:v>0.14285714285714285</c:v>
                </c:pt>
                <c:pt idx="1">
                  <c:v>9.5238095238095233E-2</c:v>
                </c:pt>
                <c:pt idx="2">
                  <c:v>0.19047619047619047</c:v>
                </c:pt>
                <c:pt idx="3">
                  <c:v>9.5238095238095233E-2</c:v>
                </c:pt>
                <c:pt idx="4">
                  <c:v>0.23809523809523808</c:v>
                </c:pt>
                <c:pt idx="5">
                  <c:v>0.23809523809523808</c:v>
                </c:pt>
              </c:numCache>
            </c:numRef>
          </c:val>
          <c:extLst>
            <c:ext xmlns:c16="http://schemas.microsoft.com/office/drawing/2014/chart" uri="{C3380CC4-5D6E-409C-BE32-E72D297353CC}">
              <c16:uniqueId val="{0000000C-210D-4D73-9CD5-5550F8D585DF}"/>
            </c:ext>
          </c:extLst>
        </c:ser>
        <c:dLbls>
          <c:showLegendKey val="0"/>
          <c:showVal val="0"/>
          <c:showCatName val="0"/>
          <c:showSerName val="0"/>
          <c:showPercent val="0"/>
          <c:showBubbleSize val="0"/>
        </c:dLbls>
        <c:gapWidth val="219"/>
        <c:overlap val="-27"/>
        <c:axId val="204348128"/>
        <c:axId val="2086139216"/>
      </c:barChart>
      <c:catAx>
        <c:axId val="204348128"/>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Plage de fabrication (unités/an)</a:t>
                </a:r>
              </a:p>
            </c:rich>
          </c:tx>
          <c:layout>
            <c:manualLayout>
              <c:xMode val="edge"/>
              <c:yMode val="edge"/>
              <c:x val="0.31829239258602188"/>
              <c:y val="0.9427263039361011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crossAx val="2086139216"/>
        <c:crosses val="autoZero"/>
        <c:auto val="1"/>
        <c:lblAlgn val="ctr"/>
        <c:lblOffset val="100"/>
        <c:noMultiLvlLbl val="0"/>
      </c:catAx>
      <c:valAx>
        <c:axId val="2086139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Fabricants concernés</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204348128"/>
        <c:crosses val="autoZero"/>
        <c:crossBetween val="between"/>
      </c:valAx>
      <c:spPr>
        <a:noFill/>
        <a:ln>
          <a:noFill/>
        </a:ln>
        <a:effectLst/>
      </c:spPr>
    </c:plotArea>
    <c:plotVisOnly val="1"/>
    <c:dispBlanksAs val="gap"/>
    <c:showDLblsOverMax val="0"/>
  </c:chart>
  <c:spPr>
    <a:noFill/>
    <a:ln>
      <a:noFill/>
    </a:ln>
    <a:effectLst/>
  </c:spPr>
  <c:txPr>
    <a:bodyPr/>
    <a:lstStyle/>
    <a:p>
      <a:pPr>
        <a:defRPr sz="2400"/>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lang="en-US" sz="2880" b="0" i="0" u="none" strike="noStrike" kern="1200" spc="0" baseline="0">
                <a:solidFill>
                  <a:schemeClr val="tx1"/>
                </a:solidFill>
                <a:latin typeface="+mn-lt"/>
                <a:ea typeface="+mn-ea"/>
                <a:cs typeface="+mn-cs"/>
              </a:defRPr>
            </a:pPr>
            <a:r>
              <a:rPr lang="en-US"/>
              <a:t>Fabrication de fenêtres au Québec </a:t>
            </a:r>
          </a:p>
        </c:rich>
      </c:tx>
      <c:overlay val="0"/>
      <c:spPr>
        <a:noFill/>
        <a:ln>
          <a:noFill/>
        </a:ln>
        <a:effectLst/>
      </c:spPr>
      <c:txPr>
        <a:bodyPr rot="0" spcFirstLastPara="1" vertOverflow="ellipsis" vert="horz" wrap="square" anchor="ctr" anchorCtr="1"/>
        <a:lstStyle/>
        <a:p>
          <a:pPr>
            <a:defRPr lang="en-US" sz="2880" b="0"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15673429844348241"/>
          <c:y val="0.1131755110623747"/>
          <c:w val="0.8285959376830111"/>
          <c:h val="0.70711645906698362"/>
        </c:manualLayout>
      </c:layout>
      <c:barChart>
        <c:barDir val="col"/>
        <c:grouping val="clustered"/>
        <c:varyColors val="1"/>
        <c:ser>
          <c:idx val="0"/>
          <c:order val="0"/>
          <c:tx>
            <c:strRef>
              <c:f>'Fabrication '!$G$51</c:f>
              <c:strCache>
                <c:ptCount val="1"/>
                <c:pt idx="0">
                  <c:v>Pourcentage</c:v>
                </c:pt>
              </c:strCache>
            </c:strRef>
          </c:tx>
          <c:invertIfNegative val="0"/>
          <c:dPt>
            <c:idx val="0"/>
            <c:invertIfNegative val="0"/>
            <c:bubble3D val="0"/>
            <c:spPr>
              <a:solidFill>
                <a:schemeClr val="accent5">
                  <a:tint val="50000"/>
                </a:schemeClr>
              </a:solidFill>
              <a:ln>
                <a:noFill/>
              </a:ln>
              <a:effectLst/>
            </c:spPr>
            <c:extLst>
              <c:ext xmlns:c16="http://schemas.microsoft.com/office/drawing/2014/chart" uri="{C3380CC4-5D6E-409C-BE32-E72D297353CC}">
                <c16:uniqueId val="{00000001-503E-43EC-86A7-5B58581686DA}"/>
              </c:ext>
            </c:extLst>
          </c:dPt>
          <c:dPt>
            <c:idx val="1"/>
            <c:invertIfNegative val="0"/>
            <c:bubble3D val="0"/>
            <c:spPr>
              <a:solidFill>
                <a:schemeClr val="accent5">
                  <a:tint val="70000"/>
                </a:schemeClr>
              </a:solidFill>
              <a:ln>
                <a:noFill/>
              </a:ln>
              <a:effectLst/>
            </c:spPr>
            <c:extLst>
              <c:ext xmlns:c16="http://schemas.microsoft.com/office/drawing/2014/chart" uri="{C3380CC4-5D6E-409C-BE32-E72D297353CC}">
                <c16:uniqueId val="{00000003-503E-43EC-86A7-5B58581686DA}"/>
              </c:ext>
            </c:extLst>
          </c:dPt>
          <c:dPt>
            <c:idx val="2"/>
            <c:invertIfNegative val="0"/>
            <c:bubble3D val="0"/>
            <c:spPr>
              <a:solidFill>
                <a:schemeClr val="accent5">
                  <a:tint val="90000"/>
                </a:schemeClr>
              </a:solidFill>
              <a:ln>
                <a:noFill/>
              </a:ln>
              <a:effectLst/>
            </c:spPr>
            <c:extLst>
              <c:ext xmlns:c16="http://schemas.microsoft.com/office/drawing/2014/chart" uri="{C3380CC4-5D6E-409C-BE32-E72D297353CC}">
                <c16:uniqueId val="{00000005-503E-43EC-86A7-5B58581686DA}"/>
              </c:ext>
            </c:extLst>
          </c:dPt>
          <c:dPt>
            <c:idx val="3"/>
            <c:invertIfNegative val="0"/>
            <c:bubble3D val="0"/>
            <c:spPr>
              <a:solidFill>
                <a:schemeClr val="accent5">
                  <a:shade val="90000"/>
                </a:schemeClr>
              </a:solidFill>
              <a:ln>
                <a:noFill/>
              </a:ln>
              <a:effectLst/>
            </c:spPr>
            <c:extLst>
              <c:ext xmlns:c16="http://schemas.microsoft.com/office/drawing/2014/chart" uri="{C3380CC4-5D6E-409C-BE32-E72D297353CC}">
                <c16:uniqueId val="{00000007-503E-43EC-86A7-5B58581686DA}"/>
              </c:ext>
            </c:extLst>
          </c:dPt>
          <c:dPt>
            <c:idx val="4"/>
            <c:invertIfNegative val="0"/>
            <c:bubble3D val="0"/>
            <c:spPr>
              <a:solidFill>
                <a:schemeClr val="accent5">
                  <a:shade val="70000"/>
                </a:schemeClr>
              </a:solidFill>
              <a:ln>
                <a:noFill/>
              </a:ln>
              <a:effectLst/>
            </c:spPr>
            <c:extLst>
              <c:ext xmlns:c16="http://schemas.microsoft.com/office/drawing/2014/chart" uri="{C3380CC4-5D6E-409C-BE32-E72D297353CC}">
                <c16:uniqueId val="{00000009-503E-43EC-86A7-5B58581686DA}"/>
              </c:ext>
            </c:extLst>
          </c:dPt>
          <c:dPt>
            <c:idx val="5"/>
            <c:invertIfNegative val="0"/>
            <c:bubble3D val="0"/>
            <c:spPr>
              <a:solidFill>
                <a:schemeClr val="accent5">
                  <a:shade val="50000"/>
                </a:schemeClr>
              </a:solidFill>
              <a:ln>
                <a:noFill/>
              </a:ln>
              <a:effectLst/>
            </c:spPr>
            <c:extLst>
              <c:ext xmlns:c16="http://schemas.microsoft.com/office/drawing/2014/chart" uri="{C3380CC4-5D6E-409C-BE32-E72D297353CC}">
                <c16:uniqueId val="{0000000B-503E-43EC-86A7-5B58581686DA}"/>
              </c:ext>
            </c:extLst>
          </c:dPt>
          <c:dLbls>
            <c:spPr>
              <a:noFill/>
              <a:ln>
                <a:noFill/>
              </a:ln>
              <a:effectLst/>
            </c:spPr>
            <c:txPr>
              <a:bodyPr rot="0" spcFirstLastPara="1" vertOverflow="ellipsis" vert="horz" wrap="square" anchor="ctr" anchorCtr="1"/>
              <a:lstStyle/>
              <a:p>
                <a:pPr>
                  <a:defRPr lang="en-US" sz="24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'Fabrication '!$E$52:$E$57</c:f>
              <c:strCache>
                <c:ptCount val="6"/>
                <c:pt idx="0">
                  <c:v>Moins de 500</c:v>
                </c:pt>
                <c:pt idx="1">
                  <c:v>Entre 500 et 1 000</c:v>
                </c:pt>
                <c:pt idx="2">
                  <c:v>Entre 1 000 et 2 000</c:v>
                </c:pt>
                <c:pt idx="3">
                  <c:v>Entre 2 000 et 5 000</c:v>
                </c:pt>
                <c:pt idx="4">
                  <c:v>Entre 5 000 et 10 000</c:v>
                </c:pt>
                <c:pt idx="5">
                  <c:v>Plus de 10 000</c:v>
                </c:pt>
              </c:strCache>
            </c:strRef>
          </c:cat>
          <c:val>
            <c:numRef>
              <c:f>'Fabrication '!$G$52:$G$57</c:f>
              <c:numCache>
                <c:formatCode>0%</c:formatCode>
                <c:ptCount val="6"/>
                <c:pt idx="0">
                  <c:v>0.14285714285714285</c:v>
                </c:pt>
                <c:pt idx="1">
                  <c:v>4.7619047619047616E-2</c:v>
                </c:pt>
                <c:pt idx="2">
                  <c:v>9.5238095238095233E-2</c:v>
                </c:pt>
                <c:pt idx="3">
                  <c:v>4.7619047619047616E-2</c:v>
                </c:pt>
                <c:pt idx="4">
                  <c:v>9.5238095238095233E-2</c:v>
                </c:pt>
                <c:pt idx="5">
                  <c:v>0.61904761904761907</c:v>
                </c:pt>
              </c:numCache>
            </c:numRef>
          </c:val>
          <c:extLst>
            <c:ext xmlns:c16="http://schemas.microsoft.com/office/drawing/2014/chart" uri="{C3380CC4-5D6E-409C-BE32-E72D297353CC}">
              <c16:uniqueId val="{0000000C-503E-43EC-86A7-5B58581686DA}"/>
            </c:ext>
          </c:extLst>
        </c:ser>
        <c:dLbls>
          <c:dLblPos val="outEnd"/>
          <c:showLegendKey val="0"/>
          <c:showVal val="1"/>
          <c:showCatName val="0"/>
          <c:showSerName val="0"/>
          <c:showPercent val="0"/>
          <c:showBubbleSize val="0"/>
        </c:dLbls>
        <c:gapWidth val="219"/>
        <c:overlap val="-27"/>
        <c:axId val="194644736"/>
        <c:axId val="194568848"/>
      </c:barChart>
      <c:catAx>
        <c:axId val="194644736"/>
        <c:scaling>
          <c:orientation val="minMax"/>
        </c:scaling>
        <c:delete val="0"/>
        <c:axPos val="b"/>
        <c:title>
          <c:tx>
            <c:rich>
              <a:bodyPr rot="0" spcFirstLastPara="1" vertOverflow="ellipsis" vert="horz" wrap="square" anchor="ctr" anchorCtr="1"/>
              <a:lstStyle/>
              <a:p>
                <a:pPr>
                  <a:defRPr lang="en-US" sz="2400" b="0" i="0" u="none" strike="noStrike" kern="1200" baseline="0">
                    <a:solidFill>
                      <a:schemeClr val="tx1"/>
                    </a:solidFill>
                    <a:latin typeface="+mn-lt"/>
                    <a:ea typeface="+mn-ea"/>
                    <a:cs typeface="+mn-cs"/>
                  </a:defRPr>
                </a:pPr>
                <a:r>
                  <a:rPr lang="en-US"/>
                  <a:t>Plage de fabrication (unités/an)</a:t>
                </a:r>
              </a:p>
            </c:rich>
          </c:tx>
          <c:layout>
            <c:manualLayout>
              <c:xMode val="edge"/>
              <c:yMode val="edge"/>
              <c:x val="0.33158535223012786"/>
              <c:y val="0.94104825198359088"/>
            </c:manualLayout>
          </c:layout>
          <c:overlay val="0"/>
          <c:spPr>
            <a:noFill/>
            <a:ln>
              <a:noFill/>
            </a:ln>
            <a:effectLst/>
          </c:spPr>
          <c:txPr>
            <a:bodyPr rot="0" spcFirstLastPara="1" vertOverflow="ellipsis" vert="horz" wrap="square" anchor="ctr" anchorCtr="1"/>
            <a:lstStyle/>
            <a:p>
              <a:pPr>
                <a:defRPr lang="en-US" sz="2400" b="0" i="0" u="none" strike="noStrike" kern="1200" baseline="0">
                  <a:solidFill>
                    <a:schemeClr val="tx1"/>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800" b="0" i="0" u="none" strike="noStrike" kern="1200" baseline="0">
                <a:solidFill>
                  <a:schemeClr val="tx1"/>
                </a:solidFill>
                <a:latin typeface="+mn-lt"/>
                <a:ea typeface="+mn-ea"/>
                <a:cs typeface="+mn-cs"/>
              </a:defRPr>
            </a:pPr>
            <a:endParaRPr lang="fr-FR"/>
          </a:p>
        </c:txPr>
        <c:crossAx val="194568848"/>
        <c:crosses val="autoZero"/>
        <c:auto val="1"/>
        <c:lblAlgn val="ctr"/>
        <c:lblOffset val="100"/>
        <c:noMultiLvlLbl val="0"/>
      </c:catAx>
      <c:valAx>
        <c:axId val="194568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2400" b="0" i="0" u="none" strike="noStrike" kern="1200" baseline="0">
                    <a:solidFill>
                      <a:schemeClr val="tx1"/>
                    </a:solidFill>
                    <a:latin typeface="+mn-lt"/>
                    <a:ea typeface="+mn-ea"/>
                    <a:cs typeface="+mn-cs"/>
                  </a:defRPr>
                </a:pPr>
                <a:r>
                  <a:rPr lang="en-US"/>
                  <a:t>Fabricants concernés</a:t>
                </a:r>
              </a:p>
            </c:rich>
          </c:tx>
          <c:overlay val="0"/>
          <c:spPr>
            <a:noFill/>
            <a:ln>
              <a:noFill/>
            </a:ln>
            <a:effectLst/>
          </c:spPr>
          <c:txPr>
            <a:bodyPr rot="-5400000" spcFirstLastPara="1" vertOverflow="ellipsis" vert="horz" wrap="square" anchor="ctr" anchorCtr="1"/>
            <a:lstStyle/>
            <a:p>
              <a:pPr>
                <a:defRPr lang="en-US" sz="2400" b="0" i="0" u="none" strike="noStrike" kern="1200" baseline="0">
                  <a:solidFill>
                    <a:schemeClr val="tx1"/>
                  </a:solidFill>
                  <a:latin typeface="+mn-lt"/>
                  <a:ea typeface="+mn-ea"/>
                  <a:cs typeface="+mn-cs"/>
                </a:defRPr>
              </a:pPr>
              <a:endParaRPr lang="fr-FR"/>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2400" b="0" i="0" u="none" strike="noStrike" kern="1200" baseline="0">
                <a:solidFill>
                  <a:schemeClr val="tx1"/>
                </a:solidFill>
                <a:latin typeface="+mn-lt"/>
                <a:ea typeface="+mn-ea"/>
                <a:cs typeface="+mn-cs"/>
              </a:defRPr>
            </a:pPr>
            <a:endParaRPr lang="fr-FR"/>
          </a:p>
        </c:txPr>
        <c:crossAx val="194644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lang="en-US" sz="2400" b="0" i="0" u="none" strike="noStrike" kern="1200" baseline="0">
          <a:solidFill>
            <a:schemeClr val="tx1"/>
          </a:solidFill>
          <a:latin typeface="+mn-lt"/>
          <a:ea typeface="+mn-ea"/>
          <a:cs typeface="+mn-cs"/>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baseline="0">
                <a:solidFill>
                  <a:schemeClr val="tx1">
                    <a:lumMod val="65000"/>
                    <a:lumOff val="35000"/>
                  </a:schemeClr>
                </a:solidFill>
                <a:latin typeface="+mn-lt"/>
                <a:ea typeface="+mn-ea"/>
                <a:cs typeface="+mn-cs"/>
              </a:defRPr>
            </a:pPr>
            <a:r>
              <a:rPr lang="fr-FR" dirty="0"/>
              <a:t>Proportion de portes et fenêtres destinées à la construction neuve et à la rénovation</a:t>
            </a:r>
          </a:p>
        </c:rich>
      </c:tx>
      <c:overlay val="0"/>
      <c:spPr>
        <a:noFill/>
        <a:ln>
          <a:noFill/>
        </a:ln>
        <a:effectLst/>
      </c:spPr>
      <c:txPr>
        <a:bodyPr rot="0" spcFirstLastPara="1" vertOverflow="ellipsis" vert="horz" wrap="square" anchor="ctr" anchorCtr="1"/>
        <a:lstStyle/>
        <a:p>
          <a:pPr>
            <a:defRPr sz="2880" b="0" i="0" u="none" strike="noStrike" baseline="0">
              <a:solidFill>
                <a:schemeClr val="tx1">
                  <a:lumMod val="65000"/>
                  <a:lumOff val="35000"/>
                </a:schemeClr>
              </a:solidFill>
              <a:latin typeface="+mn-lt"/>
              <a:ea typeface="+mn-ea"/>
              <a:cs typeface="+mn-cs"/>
            </a:defRPr>
          </a:pPr>
          <a:endParaRPr lang="fr-FR"/>
        </a:p>
      </c:txPr>
    </c:title>
    <c:autoTitleDeleted val="0"/>
    <c:plotArea>
      <c:layout/>
      <c:doughnutChart>
        <c:varyColors val="1"/>
        <c:ser>
          <c:idx val="0"/>
          <c:order val="0"/>
          <c:tx>
            <c:strRef>
              <c:f>Feuil1!$C$3</c:f>
              <c:strCache>
                <c:ptCount val="1"/>
                <c:pt idx="0">
                  <c:v>Proportion de portes et fenêtres produites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EFD-4CC7-88EB-2531C59E57B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EFD-4CC7-88EB-2531C59E57B6}"/>
              </c:ext>
            </c:extLst>
          </c:dPt>
          <c:dLbls>
            <c:dLbl>
              <c:idx val="0"/>
              <c:showLegendKey val="0"/>
              <c:showVal val="0"/>
              <c:showCatName val="1"/>
              <c:showSerName val="0"/>
              <c:showPercent val="1"/>
              <c:showBubbleSize val="0"/>
              <c:extLst>
                <c:ext xmlns:c15="http://schemas.microsoft.com/office/drawing/2012/chart" uri="{CE6537A1-D6FC-4f65-9D91-7224C49458BB}">
                  <c15:layout>
                    <c:manualLayout>
                      <c:w val="0.21207900730489726"/>
                      <c:h val="0.19130512060312668"/>
                    </c:manualLayout>
                  </c15:layout>
                </c:ext>
                <c:ext xmlns:c16="http://schemas.microsoft.com/office/drawing/2014/chart" uri="{C3380CC4-5D6E-409C-BE32-E72D297353CC}">
                  <c16:uniqueId val="{00000001-5EFD-4CC7-88EB-2531C59E57B6}"/>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2400" b="0" i="0" u="none" strike="noStrike" baseline="0">
                    <a:solidFill>
                      <a:schemeClr val="dk1">
                        <a:lumMod val="65000"/>
                        <a:lumOff val="35000"/>
                      </a:schemeClr>
                    </a:solidFill>
                    <a:latin typeface="+mn-lt"/>
                    <a:ea typeface="+mn-ea"/>
                    <a:cs typeface="+mn-cs"/>
                  </a:defRPr>
                </a:pPr>
                <a:endParaRPr lang="fr-FR"/>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Feuil1!$B$4:$B$5</c:f>
              <c:strCache>
                <c:ptCount val="2"/>
                <c:pt idx="0">
                  <c:v>Construction neuve </c:v>
                </c:pt>
                <c:pt idx="1">
                  <c:v>Rénovation </c:v>
                </c:pt>
              </c:strCache>
            </c:strRef>
          </c:cat>
          <c:val>
            <c:numRef>
              <c:f>Feuil1!$C$4:$C$5</c:f>
              <c:numCache>
                <c:formatCode>0%</c:formatCode>
                <c:ptCount val="2"/>
                <c:pt idx="0">
                  <c:v>0.53</c:v>
                </c:pt>
                <c:pt idx="1">
                  <c:v>0.47</c:v>
                </c:pt>
              </c:numCache>
            </c:numRef>
          </c:val>
          <c:extLst>
            <c:ext xmlns:c16="http://schemas.microsoft.com/office/drawing/2014/chart" uri="{C3380CC4-5D6E-409C-BE32-E72D297353CC}">
              <c16:uniqueId val="{00000004-5EFD-4CC7-88EB-2531C59E57B6}"/>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6"/>
    </mc:Choice>
    <mc:Fallback>
      <c:style val="6"/>
    </mc:Fallback>
  </mc:AlternateContent>
  <c:chart>
    <c:title>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tx>
            <c:v>Taux de portes retournées</c:v>
          </c:tx>
          <c:spPr>
            <a:ln w="25400" cap="rnd">
              <a:noFill/>
              <a:round/>
            </a:ln>
            <a:effectLst/>
          </c:spPr>
          <c:marker>
            <c:symbol val="circle"/>
            <c:size val="5"/>
            <c:spPr>
              <a:solidFill>
                <a:schemeClr val="accent4"/>
              </a:solidFill>
              <a:ln w="76200">
                <a:solidFill>
                  <a:schemeClr val="accent4"/>
                </a:solidFill>
              </a:ln>
              <a:effectLst/>
            </c:spPr>
          </c:marker>
          <c:xVal>
            <c:numRef>
              <c:f>Feuil1!$F$9:$F$44</c:f>
              <c:numCache>
                <c:formatCode>General</c:formatCode>
                <c:ptCount val="36"/>
                <c:pt idx="0">
                  <c:v>7500</c:v>
                </c:pt>
                <c:pt idx="5">
                  <c:v>7500</c:v>
                </c:pt>
                <c:pt idx="6">
                  <c:v>3500</c:v>
                </c:pt>
                <c:pt idx="9">
                  <c:v>1500</c:v>
                </c:pt>
                <c:pt idx="11">
                  <c:v>3500</c:v>
                </c:pt>
                <c:pt idx="12">
                  <c:v>7500</c:v>
                </c:pt>
                <c:pt idx="13">
                  <c:v>10000</c:v>
                </c:pt>
                <c:pt idx="16">
                  <c:v>500</c:v>
                </c:pt>
                <c:pt idx="17">
                  <c:v>10000</c:v>
                </c:pt>
                <c:pt idx="18">
                  <c:v>10000</c:v>
                </c:pt>
                <c:pt idx="19">
                  <c:v>7500</c:v>
                </c:pt>
                <c:pt idx="21">
                  <c:v>1500</c:v>
                </c:pt>
                <c:pt idx="22">
                  <c:v>500</c:v>
                </c:pt>
                <c:pt idx="23">
                  <c:v>7500</c:v>
                </c:pt>
                <c:pt idx="24">
                  <c:v>10000</c:v>
                </c:pt>
                <c:pt idx="25">
                  <c:v>500</c:v>
                </c:pt>
                <c:pt idx="27">
                  <c:v>3500</c:v>
                </c:pt>
                <c:pt idx="30">
                  <c:v>1500</c:v>
                </c:pt>
                <c:pt idx="33">
                  <c:v>750</c:v>
                </c:pt>
                <c:pt idx="35">
                  <c:v>750</c:v>
                </c:pt>
              </c:numCache>
            </c:numRef>
          </c:xVal>
          <c:yVal>
            <c:numRef>
              <c:f>Feuil1!$H$9:$H$44</c:f>
              <c:numCache>
                <c:formatCode>General</c:formatCode>
                <c:ptCount val="36"/>
                <c:pt idx="0" formatCode="0.0%">
                  <c:v>0.02</c:v>
                </c:pt>
                <c:pt idx="5" formatCode="0.0%">
                  <c:v>3.3333333333333335E-3</c:v>
                </c:pt>
                <c:pt idx="6" formatCode="0.0%">
                  <c:v>0.02</c:v>
                </c:pt>
                <c:pt idx="9" formatCode="0.0%">
                  <c:v>0.01</c:v>
                </c:pt>
                <c:pt idx="11" formatCode="0.0%">
                  <c:v>0.03</c:v>
                </c:pt>
                <c:pt idx="12" formatCode="0.0%">
                  <c:v>4.0000000000000001E-3</c:v>
                </c:pt>
                <c:pt idx="13" formatCode="0.0%">
                  <c:v>5.0000000000000001E-3</c:v>
                </c:pt>
                <c:pt idx="16" formatCode="0.0%">
                  <c:v>6.6666666666666671E-3</c:v>
                </c:pt>
                <c:pt idx="17" formatCode="0.0%">
                  <c:v>0.01</c:v>
                </c:pt>
                <c:pt idx="18" formatCode="0.0%">
                  <c:v>0.02</c:v>
                </c:pt>
                <c:pt idx="19" formatCode="0.0%">
                  <c:v>2.6666666666666666E-3</c:v>
                </c:pt>
                <c:pt idx="21" formatCode="0.0%">
                  <c:v>3.3333333333333335E-3</c:v>
                </c:pt>
                <c:pt idx="22" formatCode="0.0%">
                  <c:v>0.02</c:v>
                </c:pt>
                <c:pt idx="23" formatCode="0.0%">
                  <c:v>1.3333333333333334E-4</c:v>
                </c:pt>
                <c:pt idx="25" formatCode="0.0%">
                  <c:v>0.01</c:v>
                </c:pt>
                <c:pt idx="27" formatCode="0.0%">
                  <c:v>7.1428571428571426E-3</c:v>
                </c:pt>
                <c:pt idx="30" formatCode="0.0%">
                  <c:v>6.6666666666666671E-3</c:v>
                </c:pt>
                <c:pt idx="33" formatCode="0.0%">
                  <c:v>0</c:v>
                </c:pt>
                <c:pt idx="35" formatCode="0.0%">
                  <c:v>1.3333333333333334E-2</c:v>
                </c:pt>
              </c:numCache>
            </c:numRef>
          </c:yVal>
          <c:smooth val="0"/>
          <c:extLst>
            <c:ext xmlns:c16="http://schemas.microsoft.com/office/drawing/2014/chart" uri="{C3380CC4-5D6E-409C-BE32-E72D297353CC}">
              <c16:uniqueId val="{00000000-5125-48FB-9839-4CDFC6ACEB94}"/>
            </c:ext>
          </c:extLst>
        </c:ser>
        <c:dLbls>
          <c:showLegendKey val="0"/>
          <c:showVal val="0"/>
          <c:showCatName val="0"/>
          <c:showSerName val="0"/>
          <c:showPercent val="0"/>
          <c:showBubbleSize val="0"/>
        </c:dLbls>
        <c:axId val="322997375"/>
        <c:axId val="1669292943"/>
      </c:scatterChart>
      <c:valAx>
        <c:axId val="32299737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fr-FR"/>
                  <a:t>Quantité produite (unités/an)</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1669292943"/>
        <c:crosses val="autoZero"/>
        <c:crossBetween val="midCat"/>
      </c:valAx>
      <c:valAx>
        <c:axId val="16692929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fr-FR"/>
                  <a:t>Taux en %</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322997375"/>
        <c:crosses val="autoZero"/>
        <c:crossBetween val="midCat"/>
      </c:valAx>
      <c:spPr>
        <a:noFill/>
        <a:ln>
          <a:solidFill>
            <a:sysClr val="windowText" lastClr="000000">
              <a:lumMod val="25000"/>
              <a:lumOff val="75000"/>
              <a:alpha val="99000"/>
            </a:sysClr>
          </a:solidFill>
        </a:ln>
        <a:effectLst/>
      </c:spPr>
    </c:plotArea>
    <c:plotVisOnly val="1"/>
    <c:dispBlanksAs val="gap"/>
    <c:showDLblsOverMax val="0"/>
  </c:chart>
  <c:spPr>
    <a:noFill/>
    <a:ln>
      <a:noFill/>
    </a:ln>
    <a:effectLst/>
  </c:spPr>
  <c:txPr>
    <a:bodyPr/>
    <a:lstStyle/>
    <a:p>
      <a:pPr>
        <a:defRPr sz="2400"/>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6">
  <a:schemeClr val="accent3"/>
</cs:colorStyle>
</file>

<file path=ppt/charts/colors11.xml><?xml version="1.0" encoding="utf-8"?>
<cs:colorStyle xmlns:cs="http://schemas.microsoft.com/office/drawing/2012/chartStyle" xmlns:a="http://schemas.openxmlformats.org/drawingml/2006/main" meth="withinLinear" id="14">
  <a:schemeClr val="accent1"/>
</cs:colorStyle>
</file>

<file path=ppt/charts/colors12.xml><?xml version="1.0" encoding="utf-8"?>
<cs:colorStyle xmlns:cs="http://schemas.microsoft.com/office/drawing/2012/chartStyle" xmlns:a="http://schemas.openxmlformats.org/drawingml/2006/main" meth="withinLinear" id="14">
  <a:schemeClr val="accent1"/>
</cs:colorStyle>
</file>

<file path=ppt/charts/colors13.xml><?xml version="1.0" encoding="utf-8"?>
<cs:colorStyle xmlns:cs="http://schemas.microsoft.com/office/drawing/2012/chartStyle" xmlns:a="http://schemas.openxmlformats.org/drawingml/2006/main" meth="withinLinear" id="19">
  <a:schemeClr val="accent6"/>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15.xml><?xml version="1.0" encoding="utf-8"?>
<cs:colorStyle xmlns:cs="http://schemas.microsoft.com/office/drawing/2012/chartStyle" xmlns:a="http://schemas.openxmlformats.org/drawingml/2006/main" meth="withinLinear" id="17">
  <a:schemeClr val="accent4"/>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2">
  <a:schemeClr val="accent2"/>
</cs:colorStyle>
</file>

<file path=ppt/charts/colors5.xml><?xml version="1.0" encoding="utf-8"?>
<cs:colorStyle xmlns:cs="http://schemas.microsoft.com/office/drawing/2012/chartStyle" xmlns:a="http://schemas.openxmlformats.org/drawingml/2006/main" meth="withinLinearReversed" id="22">
  <a:schemeClr val="accent2"/>
</cs:colorStyle>
</file>

<file path=ppt/charts/colors6.xml><?xml version="1.0" encoding="utf-8"?>
<cs:colorStyle xmlns:cs="http://schemas.microsoft.com/office/drawing/2012/chartStyle" xmlns:a="http://schemas.openxmlformats.org/drawingml/2006/main" meth="withinLinearReversed" id="21">
  <a:schemeClr val="accent1"/>
</cs:colorStyle>
</file>

<file path=ppt/charts/colors7.xml><?xml version="1.0" encoding="utf-8"?>
<cs:colorStyle xmlns:cs="http://schemas.microsoft.com/office/drawing/2012/chartStyle" xmlns:a="http://schemas.openxmlformats.org/drawingml/2006/main" meth="withinLinearReversed" id="25">
  <a:schemeClr val="accent5"/>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omments/modernComment_15A_7338D0A0.xml><?xml version="1.0" encoding="utf-8"?>
<p188:cmLst xmlns:a="http://schemas.openxmlformats.org/drawingml/2006/main" xmlns:r="http://schemas.openxmlformats.org/officeDocument/2006/relationships" xmlns:p188="http://schemas.microsoft.com/office/powerpoint/2018/8/main">
  <p188:cm id="{A1024A42-B2FC-468E-B1CE-26FC051FCF6A}" authorId="{3EFDB0F4-192D-BDAA-2BA7-FE94E9A7CB49}" created="2023-12-18T18:45:44.621">
    <pc:sldMkLst xmlns:pc="http://schemas.microsoft.com/office/powerpoint/2013/main/command">
      <pc:docMk/>
      <pc:sldMk cId="1933103264" sldId="346"/>
    </pc:sldMkLst>
    <p188:txBody>
      <a:bodyPr/>
      <a:lstStyle/>
      <a:p>
        <a:r>
          <a:rPr lang="fr-CA"/>
          <a:t>Étonnée qu'il y ait autant de portes et fenêtres en bois, a quoi est-ce associé? Est-ce des portes intérieures?</a:t>
        </a:r>
      </a:p>
    </p188:txBody>
  </p188:cm>
</p188:cmLst>
</file>

<file path=ppt/comments/modernComment_15B_7263FDD.xml><?xml version="1.0" encoding="utf-8"?>
<p188:cmLst xmlns:a="http://schemas.openxmlformats.org/drawingml/2006/main" xmlns:r="http://schemas.openxmlformats.org/officeDocument/2006/relationships" xmlns:p188="http://schemas.microsoft.com/office/powerpoint/2018/8/main">
  <p188:cm id="{45497C5F-85DA-474C-A1DC-C78817BDEEA1}" authorId="{3EFDB0F4-192D-BDAA-2BA7-FE94E9A7CB49}" created="2023-12-18T18:41:30.513">
    <pc:sldMkLst xmlns:pc="http://schemas.microsoft.com/office/powerpoint/2013/main/command">
      <pc:docMk/>
      <pc:sldMk cId="119947229" sldId="347"/>
    </pc:sldMkLst>
    <p188:txBody>
      <a:bodyPr/>
      <a:lstStyle/>
      <a:p>
        <a:r>
          <a:rPr lang="fr-CA"/>
          <a:t>456 n'est pas forcément un total d'entreprises distinctes. J'ai l'impression qu'un fabricant peut  fabriquer divers type de portes ou fenêtres. À quoi réfère-t-on en tant qu'autres menuiseries préfabriquées?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5C62845F-6F1D-4C02-AE05-20EF148B6B5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a:extLst>
              <a:ext uri="{FF2B5EF4-FFF2-40B4-BE49-F238E27FC236}">
                <a16:creationId xmlns:a16="http://schemas.microsoft.com/office/drawing/2014/main" id="{CE74F14A-63C2-4799-BBA7-A05CC76FF8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DD0821-13D4-4333-ACE4-9864221D13BC}" type="datetimeFigureOut">
              <a:rPr lang="fr-CA" smtClean="0"/>
              <a:t>2023-12-21</a:t>
            </a:fld>
            <a:endParaRPr lang="fr-CA"/>
          </a:p>
        </p:txBody>
      </p:sp>
      <p:sp>
        <p:nvSpPr>
          <p:cNvPr id="4" name="Espace réservé du pied de page 3">
            <a:extLst>
              <a:ext uri="{FF2B5EF4-FFF2-40B4-BE49-F238E27FC236}">
                <a16:creationId xmlns:a16="http://schemas.microsoft.com/office/drawing/2014/main" id="{9F675758-39CE-4718-842C-4E6DD612F5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a:extLst>
              <a:ext uri="{FF2B5EF4-FFF2-40B4-BE49-F238E27FC236}">
                <a16:creationId xmlns:a16="http://schemas.microsoft.com/office/drawing/2014/main" id="{A22743EF-6D90-416B-B1F0-3787465FD9C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659C0-15D3-4103-AEE0-8C2F462506DC}" type="slidenum">
              <a:rPr lang="fr-CA" smtClean="0"/>
              <a:t>‹N°›</a:t>
            </a:fld>
            <a:endParaRPr lang="fr-CA"/>
          </a:p>
        </p:txBody>
      </p:sp>
    </p:spTree>
    <p:extLst>
      <p:ext uri="{BB962C8B-B14F-4D97-AF65-F5344CB8AC3E}">
        <p14:creationId xmlns:p14="http://schemas.microsoft.com/office/powerpoint/2010/main" val="779414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xfrm>
            <a:off x="1143000" y="685800"/>
            <a:ext cx="4572000" cy="3429000"/>
          </a:xfrm>
          <a:prstGeom prst="rect">
            <a:avLst/>
          </a:prstGeom>
        </p:spPr>
        <p:txBody>
          <a:bodyPr/>
          <a:lstStyle/>
          <a:p>
            <a:endParaRPr/>
          </a:p>
        </p:txBody>
      </p:sp>
      <p:sp>
        <p:nvSpPr>
          <p:cNvPr id="99" name="Shape 9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4023037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En parlant de fabrication, on va commencer par s’intéresser à la fabrication, qu’en est- il des fabricants de portes et fenêtres au Québec : </a:t>
            </a:r>
          </a:p>
          <a:p>
            <a:endParaRPr lang="fr-FR" dirty="0"/>
          </a:p>
          <a:p>
            <a:r>
              <a:rPr lang="fr-FR" dirty="0"/>
              <a:t>Pour faire simple : D’après </a:t>
            </a:r>
            <a:r>
              <a:rPr lang="fr-FR" dirty="0" err="1"/>
              <a:t>Statisques</a:t>
            </a:r>
            <a:r>
              <a:rPr lang="fr-FR" dirty="0"/>
              <a:t> Québec, il y a près de 456 entreprises , ces chiffres vont nous </a:t>
            </a:r>
            <a:r>
              <a:rPr lang="fr-FR" dirty="0" err="1"/>
              <a:t>aiderà</a:t>
            </a:r>
            <a:r>
              <a:rPr lang="fr-FR" dirty="0"/>
              <a:t> estimer les quantités fabriqués. </a:t>
            </a:r>
          </a:p>
          <a:p>
            <a:endParaRPr lang="fr-FR" dirty="0"/>
          </a:p>
          <a:p>
            <a:endParaRPr lang="fr-FR" dirty="0"/>
          </a:p>
          <a:p>
            <a:endParaRPr lang="fr-FR" dirty="0"/>
          </a:p>
          <a:p>
            <a:endParaRPr lang="fr-FR" dirty="0"/>
          </a:p>
          <a:p>
            <a:r>
              <a:rPr lang="fr-FR" dirty="0"/>
              <a:t>-----</a:t>
            </a:r>
          </a:p>
          <a:p>
            <a:endParaRPr lang="fr-FR" dirty="0"/>
          </a:p>
          <a:p>
            <a:r>
              <a:rPr lang="fr-FR" dirty="0"/>
              <a:t>non pas pour calculer les chutes de production puisqu’on s’intéresse (dans le cadre du projet) prioritairement aux Produits en tant que tel, mais on va voir que la production va nous servir à estimer certaines valeurs. </a:t>
            </a:r>
          </a:p>
          <a:p>
            <a:endParaRPr lang="fr-FR" dirty="0"/>
          </a:p>
          <a:p>
            <a:endParaRPr lang="fr-FR" dirty="0"/>
          </a:p>
        </p:txBody>
      </p:sp>
    </p:spTree>
    <p:extLst>
      <p:ext uri="{BB962C8B-B14F-4D97-AF65-F5344CB8AC3E}">
        <p14:creationId xmlns:p14="http://schemas.microsoft.com/office/powerpoint/2010/main" val="3510859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En posant l’hypothèse que cet échantillon est représentatif, on va reporter ces chiffres sur les 456 fabricants québécoise, ce qui permet d’estimer une plage haute et une plage basse qui correspondrait au nombre de portes et fenêtres produites. </a:t>
            </a:r>
          </a:p>
          <a:p>
            <a:endParaRPr lang="fr-FR" dirty="0"/>
          </a:p>
          <a:p>
            <a:r>
              <a:rPr lang="fr-FR" dirty="0"/>
              <a:t>Ensuite, on prend une moyenne entre ces 2 plages : on peut considérer qu’</a:t>
            </a:r>
            <a:r>
              <a:rPr lang="fr-FR" dirty="0" err="1"/>
              <a:t>anuellement</a:t>
            </a:r>
            <a:r>
              <a:rPr lang="fr-FR" dirty="0"/>
              <a:t> au Québec il est produit 2.8 M de portes, 4.7 M de fenêtres, pour un total de 7.5 M d’unités chaque année. </a:t>
            </a:r>
          </a:p>
        </p:txBody>
      </p:sp>
    </p:spTree>
    <p:extLst>
      <p:ext uri="{BB962C8B-B14F-4D97-AF65-F5344CB8AC3E}">
        <p14:creationId xmlns:p14="http://schemas.microsoft.com/office/powerpoint/2010/main" val="828608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Comment relier ensuite ces fabricant à des quantités de </a:t>
            </a:r>
            <a:r>
              <a:rPr lang="fr-FR" dirty="0" err="1"/>
              <a:t>P&amp;f</a:t>
            </a:r>
            <a:r>
              <a:rPr lang="fr-FR" dirty="0"/>
              <a:t> ?</a:t>
            </a:r>
          </a:p>
          <a:p>
            <a:endParaRPr lang="fr-FR" dirty="0"/>
          </a:p>
          <a:p>
            <a:r>
              <a:rPr lang="fr-FR" dirty="0"/>
              <a:t>Nous en avions parlé à la précédente rencontre, nous avions eu la chance de distribuer un questionnaire à l’ensemble des membres de l’association des vitreries et </a:t>
            </a:r>
            <a:r>
              <a:rPr lang="fr-FR" dirty="0" err="1"/>
              <a:t>fenestrerie</a:t>
            </a:r>
            <a:r>
              <a:rPr lang="fr-FR" dirty="0"/>
              <a:t> du Québec. Grâce à ce </a:t>
            </a:r>
            <a:r>
              <a:rPr lang="fr-FR" dirty="0" err="1"/>
              <a:t>formulaireon</a:t>
            </a:r>
            <a:r>
              <a:rPr lang="fr-FR" dirty="0"/>
              <a:t> est capable d’avoir une estimation des quantités produites par ces fabricants-là sous forme de plage :</a:t>
            </a:r>
          </a:p>
          <a:p>
            <a:endParaRPr lang="fr-FR" dirty="0"/>
          </a:p>
          <a:p>
            <a:pPr marL="171450" indent="-171450">
              <a:buFontTx/>
              <a:buChar char="-"/>
            </a:pPr>
            <a:r>
              <a:rPr lang="fr-FR" dirty="0"/>
              <a:t>En grande majorité, Près de 80 % des répondants produisent plus de 50% produisent plus de 2 000 portes par an au Québec</a:t>
            </a:r>
          </a:p>
          <a:p>
            <a:pPr marL="171450" marR="0" lvl="0" indent="-171450" defTabSz="457200" eaLnBrk="1" fontAlgn="auto" latinLnBrk="0" hangingPunct="1">
              <a:lnSpc>
                <a:spcPct val="117999"/>
              </a:lnSpc>
              <a:spcBef>
                <a:spcPts val="0"/>
              </a:spcBef>
              <a:spcAft>
                <a:spcPts val="0"/>
              </a:spcAft>
              <a:buClrTx/>
              <a:buSzTx/>
              <a:buFontTx/>
              <a:buChar char="-"/>
              <a:tabLst/>
              <a:defRPr/>
            </a:pPr>
            <a:r>
              <a:rPr lang="fr-FR" dirty="0"/>
              <a:t>Pour les fenêtres, les chiffres sont unanimes, Près de 60% des répondants produisent plus de 10 000 fenêtres par an. </a:t>
            </a:r>
          </a:p>
          <a:p>
            <a:pPr marL="0" indent="0">
              <a:buFontTx/>
              <a:buNone/>
            </a:pPr>
            <a:endParaRPr lang="fr-FR" dirty="0"/>
          </a:p>
          <a:p>
            <a:pPr marL="0" indent="0">
              <a:buFontTx/>
              <a:buNone/>
            </a:pPr>
            <a:endParaRPr lang="fr-FR" dirty="0"/>
          </a:p>
          <a:p>
            <a:pPr marL="0" indent="0">
              <a:buFontTx/>
              <a:buNone/>
            </a:pPr>
            <a:endParaRPr lang="fr-FR" dirty="0"/>
          </a:p>
        </p:txBody>
      </p:sp>
    </p:spTree>
    <p:extLst>
      <p:ext uri="{BB962C8B-B14F-4D97-AF65-F5344CB8AC3E}">
        <p14:creationId xmlns:p14="http://schemas.microsoft.com/office/powerpoint/2010/main" val="1104842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Si on regarde du coté de la rénovation, car les fenêtres en fin de vie qui sont remplacées représentent un gisement de qualité. L’avantage est que la quantité de fenêtres rénovées correspond exactement au gisement :</a:t>
            </a:r>
          </a:p>
          <a:p>
            <a:endParaRPr lang="fr-FR" dirty="0"/>
          </a:p>
          <a:p>
            <a:endParaRPr lang="fr-FR" dirty="0"/>
          </a:p>
          <a:p>
            <a:r>
              <a:rPr lang="fr-FR" dirty="0"/>
              <a:t>D’après le sondage effectué auprès des participants :</a:t>
            </a:r>
          </a:p>
          <a:p>
            <a:pPr marL="742950" marR="0" lvl="1" indent="-285750">
              <a:lnSpc>
                <a:spcPct val="107000"/>
              </a:lnSpc>
              <a:spcBef>
                <a:spcPts val="0"/>
              </a:spcBef>
              <a:spcAft>
                <a:spcPts val="0"/>
              </a:spcAft>
              <a:buFont typeface="Calibri" panose="020F0502020204030204" pitchFamily="34" charset="0"/>
              <a:buChar char="-"/>
            </a:pP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53 % des portes et fenêtres produites sont destinées à la construction neuve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alibri" panose="020F0502020204030204" pitchFamily="34" charset="0"/>
              <a:buChar char="-"/>
            </a:pP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47 % des portes et fenêtres sont destinées à la rénovation.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Ainsi, en partant du principe que la production vaut :  </a:t>
            </a:r>
            <a:endParaRPr lang="fr-FR" dirty="0"/>
          </a:p>
          <a:p>
            <a:pPr marL="742950" marR="0" lvl="1" indent="-285750">
              <a:lnSpc>
                <a:spcPct val="107000"/>
              </a:lnSpc>
              <a:spcBef>
                <a:spcPts val="0"/>
              </a:spcBef>
              <a:spcAft>
                <a:spcPts val="0"/>
              </a:spcAft>
              <a:buFont typeface="Calibri" panose="020F0502020204030204" pitchFamily="34" charset="0"/>
              <a:buChar char="-"/>
            </a:pP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Portes : 2.8 M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alibri" panose="020F0502020204030204" pitchFamily="34" charset="0"/>
              <a:buChar char="-"/>
            </a:pP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Fenêtres : 4.7 M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Et que 100 % des </a:t>
            </a:r>
            <a:r>
              <a:rPr lang="en-US" sz="2400" kern="100" dirty="0" err="1">
                <a:effectLst/>
                <a:latin typeface="Calibri" panose="020F0502020204030204" pitchFamily="34" charset="0"/>
                <a:ea typeface="Calibri" panose="020F0502020204030204" pitchFamily="34" charset="0"/>
                <a:cs typeface="Times New Roman" panose="02020603050405020304" pitchFamily="18" charset="0"/>
              </a:rPr>
              <a:t>fenêtres</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a:effectLst/>
                <a:latin typeface="Calibri" panose="020F0502020204030204" pitchFamily="34" charset="0"/>
                <a:ea typeface="Calibri" panose="020F0502020204030204" pitchFamily="34" charset="0"/>
                <a:cs typeface="Times New Roman" panose="02020603050405020304" pitchFamily="18" charset="0"/>
              </a:rPr>
              <a:t>produites</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pour la renovation </a:t>
            </a:r>
            <a:r>
              <a:rPr lang="en-US" sz="2400" kern="100" dirty="0" err="1">
                <a:effectLst/>
                <a:latin typeface="Calibri" panose="020F0502020204030204" pitchFamily="34" charset="0"/>
                <a:ea typeface="Calibri" panose="020F0502020204030204" pitchFamily="34" charset="0"/>
                <a:cs typeface="Times New Roman" panose="02020603050405020304" pitchFamily="18" charset="0"/>
              </a:rPr>
              <a:t>sont</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a:effectLst/>
                <a:latin typeface="Calibri" panose="020F0502020204030204" pitchFamily="34" charset="0"/>
                <a:ea typeface="Calibri" panose="020F0502020204030204" pitchFamily="34" charset="0"/>
                <a:cs typeface="Times New Roman" panose="02020603050405020304" pitchFamily="18" charset="0"/>
              </a:rPr>
              <a:t>installées</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sur le </a:t>
            </a:r>
            <a:r>
              <a:rPr lang="en-US" sz="2400" kern="100" dirty="0" err="1">
                <a:effectLst/>
                <a:latin typeface="Calibri" panose="020F0502020204030204" pitchFamily="34" charset="0"/>
                <a:ea typeface="Calibri" panose="020F0502020204030204" pitchFamily="34" charset="0"/>
                <a:cs typeface="Times New Roman" panose="02020603050405020304" pitchFamily="18" charset="0"/>
              </a:rPr>
              <a:t>même</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temps. </a:t>
            </a:r>
          </a:p>
          <a:p>
            <a:endParaRPr lang="fr-FR" dirty="0"/>
          </a:p>
          <a:p>
            <a:endParaRPr lang="fr-FR" dirty="0"/>
          </a:p>
          <a:p>
            <a:r>
              <a:rPr lang="fr-FR" dirty="0"/>
              <a:t> Alors : </a:t>
            </a:r>
          </a:p>
          <a:p>
            <a:pPr marL="742950" marR="0" lvl="1" indent="-285750">
              <a:lnSpc>
                <a:spcPct val="107000"/>
              </a:lnSpc>
              <a:spcBef>
                <a:spcPts val="0"/>
              </a:spcBef>
              <a:spcAft>
                <a:spcPts val="0"/>
              </a:spcAft>
              <a:buFont typeface="Calibri" panose="020F0502020204030204" pitchFamily="34" charset="0"/>
              <a:buChar char="-"/>
            </a:pP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Portes rénovées : 1.3 M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alibri" panose="020F0502020204030204" pitchFamily="34" charset="0"/>
              <a:buChar char="-"/>
            </a:pP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Fenêtres rénovées : 2.2 M</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703409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De la même manière, on a voulu connaitre la quantité de portes et fenêtres qui étaient issues des chantiers de construction, car quelques fois une partie d’entre elle n’est pas conforme aux  spécificités du chantier pour de nombreuses raisons : </a:t>
            </a:r>
          </a:p>
          <a:p>
            <a:endParaRPr lang="fr-FR" dirty="0"/>
          </a:p>
          <a:p>
            <a:r>
              <a:rPr lang="fr-FR" dirty="0"/>
              <a:t>Voici un exemple de la dispersion des réponses pour les fabricants de portes. On a donc réalisé une moyenne des différents retours : et on obtient </a:t>
            </a:r>
          </a:p>
          <a:p>
            <a:r>
              <a:rPr lang="en-US" sz="2400" dirty="0" err="1"/>
              <a:t>Taux</a:t>
            </a:r>
            <a:r>
              <a:rPr lang="en-US" sz="2400" dirty="0"/>
              <a:t> de retour : </a:t>
            </a:r>
          </a:p>
          <a:p>
            <a:pPr marL="571500" indent="-571500">
              <a:buFont typeface="Arial" panose="020B0604020202020204" pitchFamily="34" charset="0"/>
              <a:buChar char="•"/>
            </a:pPr>
            <a:r>
              <a:rPr lang="en-US" sz="2400" dirty="0" err="1"/>
              <a:t>Portes</a:t>
            </a:r>
            <a:r>
              <a:rPr lang="en-US" sz="2400" dirty="0"/>
              <a:t> : 1%</a:t>
            </a:r>
          </a:p>
          <a:p>
            <a:pPr marL="571500" indent="-571500">
              <a:buFont typeface="Arial" panose="020B0604020202020204" pitchFamily="34" charset="0"/>
              <a:buChar char="•"/>
            </a:pPr>
            <a:r>
              <a:rPr lang="en-US" sz="2400" dirty="0" err="1"/>
              <a:t>Fenêtres</a:t>
            </a:r>
            <a:r>
              <a:rPr lang="en-US" sz="2400" dirty="0"/>
              <a:t> : 1.3 %</a:t>
            </a:r>
          </a:p>
          <a:p>
            <a:endParaRPr lang="fr-FR" dirty="0"/>
          </a:p>
          <a:p>
            <a:r>
              <a:rPr lang="fr-FR" dirty="0"/>
              <a:t>Une fois qu’on applique ce taux de retour au reste des P&amp;F qui sont produites pour l’installation</a:t>
            </a:r>
          </a:p>
          <a:p>
            <a:endParaRPr lang="fr-FR" dirty="0"/>
          </a:p>
          <a:p>
            <a:pPr marL="0" marR="0">
              <a:lnSpc>
                <a:spcPct val="107000"/>
              </a:lnSpc>
              <a:spcBef>
                <a:spcPts val="0"/>
              </a:spcBef>
              <a:spcAft>
                <a:spcPts val="800"/>
              </a:spcAft>
            </a:pP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Portes = 0.01 *2 800 000*0.47 = </a:t>
            </a:r>
            <a:r>
              <a:rPr lang="en-US" sz="2000" b="0" i="0" dirty="0">
                <a:solidFill>
                  <a:srgbClr val="202124"/>
                </a:solidFill>
                <a:effectLst/>
                <a:latin typeface="arial" panose="020B0604020202020204" pitchFamily="34" charset="0"/>
              </a:rPr>
              <a:t>13 160</a:t>
            </a: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 portes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Fenêtres = 0.013 *4 700 000*0.53 = 32 383 fenêtres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1110215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a:p>
            <a:r>
              <a:rPr lang="fr-FR" dirty="0"/>
              <a:t>Bon alors jusque là on a parlé du gisement mais voyons maintenant quels sont les différentes manières de le collecter. </a:t>
            </a:r>
          </a:p>
          <a:p>
            <a:r>
              <a:rPr lang="fr-FR" dirty="0"/>
              <a:t>On peut envisager 3 types de collecte : </a:t>
            </a:r>
          </a:p>
          <a:p>
            <a:r>
              <a:rPr lang="fr-FR" dirty="0"/>
              <a:t>- Point de dépôt </a:t>
            </a:r>
          </a:p>
          <a:p>
            <a:r>
              <a:rPr lang="fr-FR" dirty="0"/>
              <a:t>- Enlèvement sur chantier </a:t>
            </a:r>
          </a:p>
        </p:txBody>
      </p:sp>
    </p:spTree>
    <p:extLst>
      <p:ext uri="{BB962C8B-B14F-4D97-AF65-F5344CB8AC3E}">
        <p14:creationId xmlns:p14="http://schemas.microsoft.com/office/powerpoint/2010/main" val="4117549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en-US" sz="2400" b="0" dirty="0"/>
              <a:t>Pour la deconstruction, je </a:t>
            </a:r>
            <a:r>
              <a:rPr lang="en-US" sz="2400" b="0" dirty="0" err="1"/>
              <a:t>vais</a:t>
            </a:r>
            <a:r>
              <a:rPr lang="en-US" sz="2400" b="0" dirty="0"/>
              <a:t> surtout </a:t>
            </a:r>
            <a:r>
              <a:rPr lang="en-US" sz="2400" b="0" dirty="0" err="1"/>
              <a:t>aborder</a:t>
            </a:r>
            <a:r>
              <a:rPr lang="en-US" sz="2400" b="0" dirty="0"/>
              <a:t> les </a:t>
            </a:r>
            <a:r>
              <a:rPr lang="en-US" sz="2400" b="0" dirty="0" err="1"/>
              <a:t>apprentissages</a:t>
            </a:r>
            <a:r>
              <a:rPr lang="en-US" sz="2400" b="0" dirty="0"/>
              <a:t> qui </a:t>
            </a:r>
            <a:r>
              <a:rPr lang="en-US" sz="2400" b="0" dirty="0" err="1"/>
              <a:t>ont</a:t>
            </a:r>
            <a:r>
              <a:rPr lang="en-US" sz="2400" b="0" dirty="0"/>
              <a:t> </a:t>
            </a:r>
            <a:r>
              <a:rPr lang="en-US" sz="2400" b="0" dirty="0" err="1"/>
              <a:t>été</a:t>
            </a:r>
            <a:r>
              <a:rPr lang="en-US" sz="2400" b="0" dirty="0"/>
              <a:t> faits sur le terrain par Christine qui </a:t>
            </a:r>
            <a:r>
              <a:rPr lang="en-US" sz="2400" b="0" dirty="0" err="1"/>
              <a:t>en</a:t>
            </a:r>
            <a:r>
              <a:rPr lang="en-US" sz="2400" b="0" dirty="0"/>
              <a:t> a </a:t>
            </a:r>
            <a:r>
              <a:rPr lang="en-US" sz="2400" b="0" dirty="0" err="1"/>
              <a:t>réalisé</a:t>
            </a:r>
            <a:r>
              <a:rPr lang="en-US" sz="2400" b="0" dirty="0"/>
              <a:t> </a:t>
            </a:r>
            <a:r>
              <a:rPr lang="en-US" sz="2400" b="0" dirty="0" err="1"/>
              <a:t>plusieurs</a:t>
            </a:r>
            <a:r>
              <a:rPr lang="en-US" sz="2400" b="0" dirty="0"/>
              <a:t> dans le cadre du </a:t>
            </a:r>
            <a:r>
              <a:rPr lang="en-US" sz="2400" b="0" dirty="0" err="1"/>
              <a:t>projet</a:t>
            </a:r>
            <a:r>
              <a:rPr lang="en-US" sz="2400" b="0" dirty="0"/>
              <a:t> : </a:t>
            </a:r>
          </a:p>
          <a:p>
            <a:endParaRPr lang="en-US" sz="2400" b="0" dirty="0"/>
          </a:p>
          <a:p>
            <a:endParaRPr lang="en-US" sz="2400" b="0" dirty="0"/>
          </a:p>
          <a:p>
            <a:r>
              <a:rPr lang="en-US" sz="2400" b="0" dirty="0" err="1"/>
              <a:t>Avantages</a:t>
            </a:r>
            <a:r>
              <a:rPr lang="en-US" sz="2400" b="0" dirty="0"/>
              <a:t> :</a:t>
            </a:r>
          </a:p>
          <a:p>
            <a:pPr marL="571500" indent="-571500">
              <a:buFont typeface="Arial" panose="020B0604020202020204" pitchFamily="34" charset="0"/>
              <a:buChar char="•"/>
            </a:pPr>
            <a:r>
              <a:rPr lang="en-US" sz="2400" b="0" dirty="0" err="1"/>
              <a:t>Contrôle</a:t>
            </a:r>
            <a:r>
              <a:rPr lang="en-US" sz="2400" b="0" dirty="0"/>
              <a:t> de la </a:t>
            </a:r>
            <a:r>
              <a:rPr lang="en-US" sz="2400" b="0" dirty="0" err="1"/>
              <a:t>qualité</a:t>
            </a:r>
            <a:r>
              <a:rPr lang="en-US" sz="2400" b="0" dirty="0"/>
              <a:t> des </a:t>
            </a:r>
            <a:r>
              <a:rPr lang="en-US" sz="2400" b="0" dirty="0" err="1"/>
              <a:t>matériaux</a:t>
            </a:r>
            <a:r>
              <a:rPr lang="en-US" sz="2400" b="0" dirty="0"/>
              <a:t> </a:t>
            </a:r>
            <a:r>
              <a:rPr lang="en-US" sz="2400" b="0" dirty="0" err="1"/>
              <a:t>qu’on</a:t>
            </a:r>
            <a:r>
              <a:rPr lang="en-US" sz="2400" b="0" dirty="0"/>
              <a:t> </a:t>
            </a:r>
            <a:r>
              <a:rPr lang="en-US" sz="2400" b="0" dirty="0" err="1"/>
              <a:t>récupère</a:t>
            </a:r>
            <a:endParaRPr lang="en-US" sz="2400" b="0" dirty="0"/>
          </a:p>
          <a:p>
            <a:pPr marL="571500" indent="-571500">
              <a:buFont typeface="Arial" panose="020B0604020202020204" pitchFamily="34" charset="0"/>
              <a:buChar char="•"/>
            </a:pPr>
            <a:r>
              <a:rPr lang="en-US" sz="2400" b="0" dirty="0"/>
              <a:t>Argument qui </a:t>
            </a:r>
            <a:r>
              <a:rPr lang="en-US" sz="2400" b="0" dirty="0" err="1"/>
              <a:t>permet</a:t>
            </a:r>
            <a:r>
              <a:rPr lang="en-US" sz="2400" b="0" dirty="0"/>
              <a:t> de </a:t>
            </a:r>
            <a:r>
              <a:rPr lang="en-US" sz="2400" b="0" dirty="0" err="1"/>
              <a:t>différencier</a:t>
            </a:r>
            <a:r>
              <a:rPr lang="en-US" sz="2400" b="0" dirty="0"/>
              <a:t> deux </a:t>
            </a:r>
            <a:r>
              <a:rPr lang="en-US" sz="2400" b="0" dirty="0" err="1"/>
              <a:t>offres</a:t>
            </a:r>
            <a:r>
              <a:rPr lang="en-US" sz="2400" b="0" dirty="0"/>
              <a:t> de service </a:t>
            </a:r>
            <a:r>
              <a:rPr lang="en-US" sz="2400" b="0" dirty="0" err="1"/>
              <a:t>égales</a:t>
            </a:r>
            <a:r>
              <a:rPr lang="en-US" sz="2400" b="0" dirty="0"/>
              <a:t> (les </a:t>
            </a:r>
            <a:r>
              <a:rPr lang="en-US" sz="2400" b="0" dirty="0" err="1"/>
              <a:t>assureurs</a:t>
            </a:r>
            <a:r>
              <a:rPr lang="en-US" sz="2400" b="0" dirty="0"/>
              <a:t> </a:t>
            </a:r>
            <a:r>
              <a:rPr lang="en-US" sz="2400" b="0" dirty="0" err="1"/>
              <a:t>ont</a:t>
            </a:r>
            <a:r>
              <a:rPr lang="en-US" sz="2400" b="0" dirty="0"/>
              <a:t> </a:t>
            </a:r>
            <a:r>
              <a:rPr lang="en-US" sz="2400" b="0" dirty="0" err="1"/>
              <a:t>montré</a:t>
            </a:r>
            <a:r>
              <a:rPr lang="en-US" sz="2400" b="0" dirty="0"/>
              <a:t> </a:t>
            </a:r>
            <a:r>
              <a:rPr lang="en-US" sz="2400" b="0" dirty="0" err="1"/>
              <a:t>leur</a:t>
            </a:r>
            <a:r>
              <a:rPr lang="en-US" sz="2400" b="0" dirty="0"/>
              <a:t> </a:t>
            </a:r>
            <a:r>
              <a:rPr lang="en-US" sz="2400" b="0" dirty="0" err="1"/>
              <a:t>intérêt</a:t>
            </a:r>
            <a:r>
              <a:rPr lang="en-US" sz="2400" b="0" dirty="0"/>
              <a:t>) </a:t>
            </a:r>
          </a:p>
          <a:p>
            <a:pPr marL="571500" indent="-571500">
              <a:buFont typeface="Arial" panose="020B0604020202020204" pitchFamily="34" charset="0"/>
              <a:buChar char="•"/>
            </a:pPr>
            <a:r>
              <a:rPr lang="en-US" sz="2400" b="0" dirty="0" err="1"/>
              <a:t>Nombreuse</a:t>
            </a:r>
            <a:r>
              <a:rPr lang="en-US" sz="2400" b="0" dirty="0"/>
              <a:t> </a:t>
            </a:r>
            <a:r>
              <a:rPr lang="en-US" sz="2400" b="0" dirty="0" err="1"/>
              <a:t>demande</a:t>
            </a:r>
            <a:r>
              <a:rPr lang="en-US" sz="2400" b="0" dirty="0"/>
              <a:t> et </a:t>
            </a:r>
            <a:r>
              <a:rPr lang="en-US" sz="2400" b="0" dirty="0" err="1"/>
              <a:t>nombreux</a:t>
            </a:r>
            <a:r>
              <a:rPr lang="en-US" sz="2400" b="0" dirty="0"/>
              <a:t> </a:t>
            </a:r>
            <a:r>
              <a:rPr lang="en-US" sz="2400" b="0" dirty="0" err="1"/>
              <a:t>matériaux</a:t>
            </a:r>
            <a:r>
              <a:rPr lang="en-US" sz="2400" b="0" dirty="0"/>
              <a:t> de bonne </a:t>
            </a:r>
            <a:r>
              <a:rPr lang="en-US" sz="2400" b="0" dirty="0" err="1"/>
              <a:t>qualité</a:t>
            </a:r>
            <a:r>
              <a:rPr lang="en-US" sz="2400" b="0" dirty="0"/>
              <a:t> </a:t>
            </a:r>
          </a:p>
          <a:p>
            <a:pPr marL="571500" indent="-571500">
              <a:buFont typeface="Arial" panose="020B0604020202020204" pitchFamily="34" charset="0"/>
              <a:buChar char="•"/>
            </a:pPr>
            <a:endParaRPr lang="en-US" sz="2400" b="0" dirty="0"/>
          </a:p>
          <a:p>
            <a:r>
              <a:rPr lang="en-US" sz="2400" b="0" dirty="0" err="1"/>
              <a:t>Inconvénients</a:t>
            </a:r>
            <a:r>
              <a:rPr lang="en-US" sz="2400" b="0" dirty="0"/>
              <a:t> :</a:t>
            </a:r>
          </a:p>
          <a:p>
            <a:pPr marL="571500" indent="-571500">
              <a:buFont typeface="Arial" panose="020B0604020202020204" pitchFamily="34" charset="0"/>
              <a:buChar char="•"/>
            </a:pPr>
            <a:r>
              <a:rPr lang="en-US" sz="2400" b="0" dirty="0" err="1"/>
              <a:t>Surcoût</a:t>
            </a:r>
            <a:r>
              <a:rPr lang="en-US" sz="2400" b="0" dirty="0"/>
              <a:t> </a:t>
            </a:r>
            <a:r>
              <a:rPr lang="en-US" sz="2400" b="0" dirty="0" err="1"/>
              <a:t>associé</a:t>
            </a:r>
            <a:r>
              <a:rPr lang="en-US" sz="2400" b="0" dirty="0"/>
              <a:t> au </a:t>
            </a:r>
            <a:r>
              <a:rPr lang="en-US" sz="2400" b="0" dirty="0" err="1"/>
              <a:t>tarif</a:t>
            </a:r>
            <a:r>
              <a:rPr lang="en-US" sz="2400" b="0" dirty="0"/>
              <a:t> CCQ des </a:t>
            </a:r>
            <a:r>
              <a:rPr lang="en-US" sz="2400" b="0" dirty="0" err="1"/>
              <a:t>travailleurs</a:t>
            </a:r>
            <a:r>
              <a:rPr lang="en-US" sz="2400" b="0" dirty="0"/>
              <a:t> </a:t>
            </a:r>
            <a:r>
              <a:rPr lang="en-US" sz="2400" b="0" dirty="0" err="1"/>
              <a:t>chantiers</a:t>
            </a:r>
            <a:endParaRPr lang="en-US" sz="2400" b="0" dirty="0"/>
          </a:p>
          <a:p>
            <a:pPr marL="571500" indent="-571500">
              <a:buFont typeface="Arial" panose="020B0604020202020204" pitchFamily="34" charset="0"/>
              <a:buChar char="•"/>
            </a:pPr>
            <a:r>
              <a:rPr lang="en-US" sz="2400" b="0" dirty="0" err="1"/>
              <a:t>Perte</a:t>
            </a:r>
            <a:r>
              <a:rPr lang="en-US" sz="2400" b="0" dirty="0"/>
              <a:t> de marge car le </a:t>
            </a:r>
            <a:r>
              <a:rPr lang="en-US" sz="2400" b="0" dirty="0" err="1"/>
              <a:t>tarif</a:t>
            </a:r>
            <a:r>
              <a:rPr lang="en-US" sz="2400" b="0" dirty="0"/>
              <a:t> se fait au </a:t>
            </a:r>
            <a:r>
              <a:rPr lang="en-US" sz="2400" b="0" dirty="0" err="1"/>
              <a:t>contrat</a:t>
            </a:r>
            <a:r>
              <a:rPr lang="en-US" sz="2400" b="0" dirty="0"/>
              <a:t> et non à </a:t>
            </a:r>
            <a:r>
              <a:rPr lang="en-US" sz="2400" b="0" dirty="0" err="1"/>
              <a:t>l’heure</a:t>
            </a:r>
            <a:r>
              <a:rPr lang="en-US" sz="2400" b="0" dirty="0"/>
              <a:t>, </a:t>
            </a:r>
            <a:r>
              <a:rPr lang="en-US" sz="2400" b="0" dirty="0" err="1"/>
              <a:t>sauf</a:t>
            </a:r>
            <a:r>
              <a:rPr lang="en-US" sz="2400" b="0" dirty="0"/>
              <a:t> que le </a:t>
            </a:r>
            <a:r>
              <a:rPr lang="en-US" sz="2400" b="0" dirty="0" err="1"/>
              <a:t>démantèlement</a:t>
            </a:r>
            <a:r>
              <a:rPr lang="en-US" sz="2400" b="0" dirty="0"/>
              <a:t> </a:t>
            </a:r>
            <a:r>
              <a:rPr lang="en-US" sz="2400" b="0" dirty="0" err="1"/>
              <a:t>rajoute</a:t>
            </a:r>
            <a:r>
              <a:rPr lang="en-US" sz="2400" b="0" dirty="0"/>
              <a:t> au </a:t>
            </a:r>
            <a:r>
              <a:rPr lang="en-US" sz="2400" b="0" dirty="0" err="1"/>
              <a:t>moins</a:t>
            </a:r>
            <a:r>
              <a:rPr lang="en-US" sz="2400" b="0" dirty="0"/>
              <a:t> </a:t>
            </a:r>
            <a:r>
              <a:rPr lang="en-US" sz="2400" b="0" dirty="0" err="1"/>
              <a:t>une</a:t>
            </a:r>
            <a:r>
              <a:rPr lang="en-US" sz="2400" b="0" dirty="0"/>
              <a:t> demi </a:t>
            </a:r>
            <a:r>
              <a:rPr lang="en-US" sz="2400" b="0" dirty="0" err="1"/>
              <a:t>journée</a:t>
            </a:r>
            <a:r>
              <a:rPr lang="en-US" sz="2400" b="0" dirty="0"/>
              <a:t> de travail</a:t>
            </a:r>
          </a:p>
          <a:p>
            <a:pPr marL="571500" indent="-571500">
              <a:buFont typeface="Arial" panose="020B0604020202020204" pitchFamily="34" charset="0"/>
              <a:buChar char="•"/>
            </a:pPr>
            <a:r>
              <a:rPr lang="en-US" sz="2400" b="0" dirty="0" err="1"/>
              <a:t>Cohérence</a:t>
            </a:r>
            <a:r>
              <a:rPr lang="en-US" sz="2400" b="0" dirty="0"/>
              <a:t> dans les plannings</a:t>
            </a:r>
          </a:p>
          <a:p>
            <a:pPr marL="571500" marR="0" lvl="0" indent="-5715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2000" b="0" dirty="0"/>
              <a:t>Travail difficile sur le terrain (dur)</a:t>
            </a:r>
          </a:p>
          <a:p>
            <a:pPr marL="571500" indent="-571500">
              <a:buFont typeface="Arial" panose="020B0604020202020204" pitchFamily="34" charset="0"/>
              <a:buChar char="•"/>
            </a:pPr>
            <a:endParaRPr lang="fr-FR" dirty="0"/>
          </a:p>
        </p:txBody>
      </p:sp>
    </p:spTree>
    <p:extLst>
      <p:ext uri="{BB962C8B-B14F-4D97-AF65-F5344CB8AC3E}">
        <p14:creationId xmlns:p14="http://schemas.microsoft.com/office/powerpoint/2010/main" val="1947856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algn="l"/>
            <a:r>
              <a:rPr lang="fr-FR" dirty="0"/>
              <a:t>On a ensuite posé la question à l’industrie des P&amp;F, notamment ceux qui installent ou désinstallent des P&amp;F : on a demandé quelles seraient les solutions les plus appropriées pour pouvoir récupérer les portes et fenêtres désinstallées :</a:t>
            </a:r>
          </a:p>
          <a:p>
            <a:pPr algn="l"/>
            <a:endParaRPr lang="fr-FR" dirty="0"/>
          </a:p>
          <a:p>
            <a:pPr algn="l"/>
            <a:r>
              <a:rPr lang="fr-FR" dirty="0"/>
              <a:t>Sur les 4 solutions proposées, les 3 plus </a:t>
            </a:r>
            <a:r>
              <a:rPr lang="fr-FR" dirty="0" err="1"/>
              <a:t>interéssantes</a:t>
            </a:r>
            <a:r>
              <a:rPr lang="fr-FR" dirty="0"/>
              <a:t> sont :  </a:t>
            </a:r>
          </a:p>
          <a:p>
            <a:pPr marL="171450" indent="-171450" algn="l">
              <a:buFontTx/>
              <a:buChar char="-"/>
            </a:pPr>
            <a:r>
              <a:rPr lang="fr-FR" dirty="0"/>
              <a:t>En grande majorité collecte par conteneur sur chantier ou à l’atelier </a:t>
            </a:r>
          </a:p>
          <a:p>
            <a:pPr marL="171450" indent="-171450" algn="l">
              <a:buFontTx/>
              <a:buChar char="-"/>
            </a:pPr>
            <a:r>
              <a:rPr lang="fr-FR" dirty="0"/>
              <a:t>Suivi du point de dépôt en écocentre </a:t>
            </a:r>
          </a:p>
          <a:p>
            <a:pPr marL="171450" indent="-171450" algn="l">
              <a:buFontTx/>
              <a:buChar char="-"/>
            </a:pPr>
            <a:r>
              <a:rPr lang="fr-FR" dirty="0"/>
              <a:t>Service de dépôt spécialisé </a:t>
            </a:r>
          </a:p>
          <a:p>
            <a:pPr algn="l"/>
            <a:endParaRPr lang="fr-FR" dirty="0"/>
          </a:p>
          <a:p>
            <a:pPr algn="l"/>
            <a:endParaRPr lang="fr-FR" dirty="0"/>
          </a:p>
          <a:p>
            <a:pPr algn="l"/>
            <a:r>
              <a:rPr lang="fr-FR" dirty="0"/>
              <a:t>Pour le projet </a:t>
            </a:r>
          </a:p>
        </p:txBody>
      </p:sp>
    </p:spTree>
    <p:extLst>
      <p:ext uri="{BB962C8B-B14F-4D97-AF65-F5344CB8AC3E}">
        <p14:creationId xmlns:p14="http://schemas.microsoft.com/office/powerpoint/2010/main" val="1220088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en-US" sz="4400" b="0" dirty="0"/>
              <a:t>On </a:t>
            </a:r>
            <a:r>
              <a:rPr lang="en-US" sz="4400" b="0" dirty="0" err="1"/>
              <a:t>devait</a:t>
            </a:r>
            <a:r>
              <a:rPr lang="en-US" sz="4400" b="0" dirty="0"/>
              <a:t> </a:t>
            </a:r>
            <a:r>
              <a:rPr lang="en-US" sz="4400" b="0" dirty="0" err="1"/>
              <a:t>initialement</a:t>
            </a:r>
            <a:r>
              <a:rPr lang="en-US" sz="4400" b="0" dirty="0"/>
              <a:t> le </a:t>
            </a:r>
            <a:r>
              <a:rPr lang="en-US" sz="4400" b="0" dirty="0" err="1"/>
              <a:t>mettre</a:t>
            </a:r>
            <a:r>
              <a:rPr lang="en-US" sz="4400" b="0" dirty="0"/>
              <a:t> </a:t>
            </a:r>
            <a:r>
              <a:rPr lang="en-US" sz="4400" b="0" dirty="0" err="1"/>
              <a:t>en</a:t>
            </a:r>
            <a:r>
              <a:rPr lang="en-US" sz="4400" b="0" dirty="0"/>
              <a:t> place au sein d’un </a:t>
            </a:r>
            <a:r>
              <a:rPr lang="en-US" sz="4400" b="0" dirty="0" err="1"/>
              <a:t>chantier</a:t>
            </a:r>
            <a:r>
              <a:rPr lang="en-US" sz="4400" b="0" dirty="0"/>
              <a:t> d’un edifice municipal </a:t>
            </a:r>
            <a:r>
              <a:rPr lang="en-US" sz="4400" b="0" dirty="0" err="1"/>
              <a:t>mais</a:t>
            </a:r>
            <a:r>
              <a:rPr lang="en-US" sz="4400" b="0" dirty="0"/>
              <a:t> </a:t>
            </a:r>
            <a:r>
              <a:rPr lang="en-US" sz="4400" b="0" dirty="0" err="1"/>
              <a:t>finalement</a:t>
            </a:r>
            <a:r>
              <a:rPr lang="en-US" sz="4400" b="0" dirty="0"/>
              <a:t> decalage dans les </a:t>
            </a:r>
            <a:r>
              <a:rPr lang="en-US" sz="4400" b="0" dirty="0" err="1"/>
              <a:t>chantiers</a:t>
            </a:r>
            <a:r>
              <a:rPr lang="en-US" sz="4400" b="0" dirty="0"/>
              <a:t>. </a:t>
            </a:r>
          </a:p>
          <a:p>
            <a:endParaRPr lang="en-US" sz="4400" b="0" dirty="0"/>
          </a:p>
          <a:p>
            <a:r>
              <a:rPr lang="en-US" sz="4400" b="0" dirty="0" err="1"/>
              <a:t>Avantages</a:t>
            </a:r>
            <a:r>
              <a:rPr lang="en-US" sz="4400" b="0" dirty="0"/>
              <a:t> :</a:t>
            </a:r>
          </a:p>
          <a:p>
            <a:pPr marL="571500" indent="-571500">
              <a:buFont typeface="Arial" panose="020B0604020202020204" pitchFamily="34" charset="0"/>
              <a:buChar char="•"/>
            </a:pPr>
            <a:r>
              <a:rPr lang="en-US" sz="4400" b="0" dirty="0" err="1"/>
              <a:t>Synchronisation</a:t>
            </a:r>
            <a:r>
              <a:rPr lang="en-US" sz="4400" b="0" dirty="0"/>
              <a:t> dans les </a:t>
            </a:r>
            <a:r>
              <a:rPr lang="en-US" sz="4400" b="0" dirty="0" err="1"/>
              <a:t>besoins</a:t>
            </a:r>
            <a:r>
              <a:rPr lang="en-US" sz="4400" b="0" dirty="0"/>
              <a:t>/offer </a:t>
            </a:r>
            <a:r>
              <a:rPr lang="en-US" sz="4400" b="0" dirty="0" err="1"/>
              <a:t>moins</a:t>
            </a:r>
            <a:r>
              <a:rPr lang="en-US" sz="4400" b="0" dirty="0"/>
              <a:t> </a:t>
            </a:r>
            <a:r>
              <a:rPr lang="en-US" sz="4400" b="0" dirty="0" err="1"/>
              <a:t>importante</a:t>
            </a:r>
            <a:r>
              <a:rPr lang="en-US" sz="4400" b="0" dirty="0"/>
              <a:t> </a:t>
            </a:r>
          </a:p>
          <a:p>
            <a:pPr marL="571500" indent="-571500">
              <a:buFont typeface="Arial" panose="020B0604020202020204" pitchFamily="34" charset="0"/>
              <a:buChar char="•"/>
            </a:pPr>
            <a:r>
              <a:rPr lang="en-US" sz="4400" b="0" dirty="0"/>
              <a:t>Grande </a:t>
            </a:r>
            <a:r>
              <a:rPr lang="en-US" sz="4400" b="0" dirty="0" err="1"/>
              <a:t>quantité</a:t>
            </a:r>
            <a:r>
              <a:rPr lang="en-US" sz="4400" b="0" dirty="0"/>
              <a:t> de </a:t>
            </a:r>
            <a:r>
              <a:rPr lang="en-US" sz="4400" b="0" dirty="0" err="1"/>
              <a:t>collecte</a:t>
            </a:r>
            <a:endParaRPr lang="en-US" sz="4400" b="0" dirty="0"/>
          </a:p>
          <a:p>
            <a:pPr marL="571500" indent="-571500">
              <a:buFont typeface="Arial" panose="020B0604020202020204" pitchFamily="34" charset="0"/>
              <a:buChar char="•"/>
            </a:pPr>
            <a:endParaRPr lang="en-US" sz="4400" b="0" dirty="0"/>
          </a:p>
          <a:p>
            <a:r>
              <a:rPr lang="en-US" sz="4400" b="0" dirty="0" err="1"/>
              <a:t>Inconvénients</a:t>
            </a:r>
            <a:r>
              <a:rPr lang="en-US" sz="4400" b="0" dirty="0"/>
              <a:t> :</a:t>
            </a:r>
          </a:p>
          <a:p>
            <a:pPr marL="571500" indent="-571500">
              <a:buFont typeface="Arial" panose="020B0604020202020204" pitchFamily="34" charset="0"/>
              <a:buChar char="•"/>
            </a:pPr>
            <a:r>
              <a:rPr lang="en-US" sz="4400" b="0" dirty="0" err="1"/>
              <a:t>Coût</a:t>
            </a:r>
            <a:r>
              <a:rPr lang="en-US" sz="4400" b="0" dirty="0"/>
              <a:t> </a:t>
            </a:r>
            <a:r>
              <a:rPr lang="en-US" sz="4400" b="0" dirty="0" err="1"/>
              <a:t>associé</a:t>
            </a:r>
            <a:r>
              <a:rPr lang="en-US" sz="4400" b="0" dirty="0"/>
              <a:t> au </a:t>
            </a:r>
            <a:r>
              <a:rPr lang="en-US" sz="4400" b="0" dirty="0" err="1"/>
              <a:t>conteneur</a:t>
            </a:r>
            <a:r>
              <a:rPr lang="en-US" sz="4400" b="0" dirty="0"/>
              <a:t> et la levée </a:t>
            </a:r>
          </a:p>
          <a:p>
            <a:pPr marL="571500" indent="-571500">
              <a:buFont typeface="Arial" panose="020B0604020202020204" pitchFamily="34" charset="0"/>
              <a:buChar char="•"/>
            </a:pPr>
            <a:r>
              <a:rPr lang="en-US" sz="4400" b="0" dirty="0" err="1"/>
              <a:t>Espace</a:t>
            </a:r>
            <a:r>
              <a:rPr lang="en-US" sz="4400" b="0" dirty="0"/>
              <a:t> de stockage</a:t>
            </a:r>
          </a:p>
          <a:p>
            <a:pPr lvl="1" indent="0">
              <a:buNone/>
            </a:pPr>
            <a:r>
              <a:rPr lang="en-US" sz="3700" b="0" dirty="0"/>
              <a:t> </a:t>
            </a:r>
          </a:p>
          <a:p>
            <a:endParaRPr lang="fr-FR" dirty="0"/>
          </a:p>
        </p:txBody>
      </p:sp>
    </p:spTree>
    <p:extLst>
      <p:ext uri="{BB962C8B-B14F-4D97-AF65-F5344CB8AC3E}">
        <p14:creationId xmlns:p14="http://schemas.microsoft.com/office/powerpoint/2010/main" val="402394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en-US" sz="2400" b="0" dirty="0" err="1"/>
              <a:t>C’est</a:t>
            </a:r>
            <a:r>
              <a:rPr lang="en-US" sz="2400" b="0" dirty="0"/>
              <a:t> </a:t>
            </a:r>
            <a:r>
              <a:rPr lang="en-US" sz="2400" b="0" dirty="0" err="1"/>
              <a:t>finalement</a:t>
            </a:r>
            <a:r>
              <a:rPr lang="en-US" sz="2400" b="0" dirty="0"/>
              <a:t> </a:t>
            </a:r>
            <a:r>
              <a:rPr lang="en-US" sz="2400" b="0" dirty="0" err="1"/>
              <a:t>ce</a:t>
            </a:r>
            <a:r>
              <a:rPr lang="en-US" sz="2400" b="0" dirty="0"/>
              <a:t> qui a </a:t>
            </a:r>
            <a:r>
              <a:rPr lang="en-US" sz="2400" b="0" dirty="0" err="1"/>
              <a:t>été</a:t>
            </a:r>
            <a:r>
              <a:rPr lang="en-US" sz="2400" b="0" dirty="0"/>
              <a:t> </a:t>
            </a:r>
            <a:r>
              <a:rPr lang="en-US" sz="2400" b="0" dirty="0" err="1"/>
              <a:t>réalisé</a:t>
            </a:r>
            <a:r>
              <a:rPr lang="en-US" sz="2400" b="0" dirty="0"/>
              <a:t> pour </a:t>
            </a:r>
            <a:r>
              <a:rPr lang="en-US" sz="2400" b="0" dirty="0" err="1"/>
              <a:t>ce</a:t>
            </a:r>
            <a:r>
              <a:rPr lang="en-US" sz="2400" b="0" dirty="0"/>
              <a:t> </a:t>
            </a:r>
            <a:r>
              <a:rPr lang="en-US" sz="2400" b="0" dirty="0" err="1"/>
              <a:t>chantier</a:t>
            </a:r>
            <a:r>
              <a:rPr lang="en-US" sz="2400" b="0" dirty="0"/>
              <a:t> </a:t>
            </a:r>
            <a:r>
              <a:rPr lang="en-US" sz="2400" b="0" dirty="0" err="1"/>
              <a:t>en</a:t>
            </a:r>
            <a:r>
              <a:rPr lang="en-US" sz="2400" b="0" dirty="0"/>
              <a:t> question. </a:t>
            </a:r>
            <a:r>
              <a:rPr lang="en-US" sz="2400" b="0" dirty="0" err="1"/>
              <a:t>Déplacement</a:t>
            </a:r>
            <a:r>
              <a:rPr lang="en-US" sz="2400" b="0" dirty="0"/>
              <a:t> des </a:t>
            </a:r>
            <a:r>
              <a:rPr lang="en-US" sz="2400" b="0" dirty="0" err="1"/>
              <a:t>véhicules</a:t>
            </a:r>
            <a:r>
              <a:rPr lang="en-US" sz="2400" b="0" dirty="0"/>
              <a:t> sur place (</a:t>
            </a:r>
            <a:r>
              <a:rPr lang="en-US" sz="2400" b="0" dirty="0" err="1"/>
              <a:t>en</a:t>
            </a:r>
            <a:r>
              <a:rPr lang="en-US" sz="2400" b="0" dirty="0"/>
              <a:t> </a:t>
            </a:r>
            <a:r>
              <a:rPr lang="en-US" sz="2400" b="0" dirty="0" err="1"/>
              <a:t>l’occurrence</a:t>
            </a:r>
            <a:r>
              <a:rPr lang="en-US" sz="2400" b="0" dirty="0"/>
              <a:t> des camions cubes </a:t>
            </a:r>
            <a:r>
              <a:rPr lang="en-US" sz="2400" b="0" dirty="0" err="1"/>
              <a:t>suffisaient</a:t>
            </a:r>
            <a:r>
              <a:rPr lang="en-US" sz="2400" b="0" dirty="0"/>
              <a:t>)</a:t>
            </a:r>
          </a:p>
          <a:p>
            <a:endParaRPr lang="en-US" sz="2400" b="0" dirty="0"/>
          </a:p>
          <a:p>
            <a:r>
              <a:rPr lang="en-US" sz="2400" b="0" dirty="0" err="1"/>
              <a:t>Avantages</a:t>
            </a:r>
            <a:r>
              <a:rPr lang="en-US" sz="2400" b="0" dirty="0"/>
              <a:t> :</a:t>
            </a:r>
          </a:p>
          <a:p>
            <a:pPr marL="571500" indent="-571500">
              <a:buFont typeface="Arial" panose="020B0604020202020204" pitchFamily="34" charset="0"/>
              <a:buChar char="•"/>
            </a:pPr>
            <a:r>
              <a:rPr lang="en-US" sz="2400" b="0" dirty="0"/>
              <a:t>Pas de frais de </a:t>
            </a:r>
            <a:r>
              <a:rPr lang="en-US" sz="2400" b="0" dirty="0" err="1"/>
              <a:t>conteneur</a:t>
            </a:r>
            <a:endParaRPr lang="en-US" sz="2400" b="0" dirty="0"/>
          </a:p>
          <a:p>
            <a:pPr marL="571500" indent="-571500">
              <a:buFont typeface="Arial" panose="020B0604020202020204" pitchFamily="34" charset="0"/>
              <a:buChar char="•"/>
            </a:pPr>
            <a:r>
              <a:rPr lang="en-US" sz="2400" b="0" dirty="0" err="1"/>
              <a:t>Facilité</a:t>
            </a:r>
            <a:r>
              <a:rPr lang="en-US" sz="2400" b="0" dirty="0"/>
              <a:t> pour </a:t>
            </a:r>
            <a:r>
              <a:rPr lang="en-US" sz="2400" b="0" dirty="0" err="1"/>
              <a:t>l’entrepreneur</a:t>
            </a:r>
            <a:r>
              <a:rPr lang="en-US" sz="2400" b="0" dirty="0"/>
              <a:t> </a:t>
            </a:r>
          </a:p>
          <a:p>
            <a:endParaRPr lang="en-US" sz="2400" b="0" dirty="0"/>
          </a:p>
          <a:p>
            <a:r>
              <a:rPr lang="en-US" sz="2400" b="0" dirty="0" err="1"/>
              <a:t>Inconvénients</a:t>
            </a:r>
            <a:r>
              <a:rPr lang="en-US" sz="2400" b="0" dirty="0"/>
              <a:t> :</a:t>
            </a:r>
          </a:p>
          <a:p>
            <a:pPr marL="571500" indent="-571500">
              <a:buFont typeface="Arial" panose="020B0604020202020204" pitchFamily="34" charset="0"/>
              <a:buChar char="•"/>
            </a:pPr>
            <a:r>
              <a:rPr lang="en-US" sz="2400" b="0" dirty="0" err="1"/>
              <a:t>Cohérence</a:t>
            </a:r>
            <a:r>
              <a:rPr lang="en-US" sz="2400" b="0" dirty="0"/>
              <a:t> plannings de </a:t>
            </a:r>
            <a:r>
              <a:rPr lang="en-US" sz="2400" b="0" dirty="0" err="1"/>
              <a:t>chantier</a:t>
            </a:r>
            <a:r>
              <a:rPr lang="en-US" sz="2400" b="0" dirty="0"/>
              <a:t> </a:t>
            </a:r>
          </a:p>
          <a:p>
            <a:pPr marL="571500" indent="-571500">
              <a:buFont typeface="Arial" panose="020B0604020202020204" pitchFamily="34" charset="0"/>
              <a:buChar char="•"/>
            </a:pPr>
            <a:r>
              <a:rPr lang="en-US" sz="2400" b="0" dirty="0" err="1"/>
              <a:t>Capacité</a:t>
            </a:r>
            <a:r>
              <a:rPr lang="en-US" sz="2400" b="0" dirty="0"/>
              <a:t> de stockage </a:t>
            </a:r>
            <a:r>
              <a:rPr lang="en-US" sz="2400" b="0" dirty="0" err="1"/>
              <a:t>nécessaire</a:t>
            </a:r>
            <a:endParaRPr lang="en-US" sz="2400" b="0" dirty="0"/>
          </a:p>
          <a:p>
            <a:pPr marL="571500" indent="-571500">
              <a:buFont typeface="Arial" panose="020B0604020202020204" pitchFamily="34" charset="0"/>
              <a:buChar char="•"/>
            </a:pPr>
            <a:r>
              <a:rPr lang="en-US" sz="2400" b="0" dirty="0" err="1"/>
              <a:t>Prévoir</a:t>
            </a:r>
            <a:r>
              <a:rPr lang="en-US" sz="2400" b="0" dirty="0"/>
              <a:t> un temps de </a:t>
            </a:r>
            <a:r>
              <a:rPr lang="en-US" sz="2400" b="0" dirty="0" err="1"/>
              <a:t>chargement</a:t>
            </a:r>
            <a:endParaRPr lang="en-US" sz="2000" b="0" dirty="0"/>
          </a:p>
          <a:p>
            <a:endParaRPr lang="en-US" dirty="0"/>
          </a:p>
        </p:txBody>
      </p:sp>
    </p:spTree>
    <p:extLst>
      <p:ext uri="{BB962C8B-B14F-4D97-AF65-F5344CB8AC3E}">
        <p14:creationId xmlns:p14="http://schemas.microsoft.com/office/powerpoint/2010/main" val="3975906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CA" dirty="0"/>
              <a:t>Voici notre ordre du jour. </a:t>
            </a:r>
          </a:p>
          <a:p>
            <a:endParaRPr lang="fr-CA" dirty="0"/>
          </a:p>
        </p:txBody>
      </p:sp>
    </p:spTree>
    <p:extLst>
      <p:ext uri="{BB962C8B-B14F-4D97-AF65-F5344CB8AC3E}">
        <p14:creationId xmlns:p14="http://schemas.microsoft.com/office/powerpoint/2010/main" val="1906561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2 écocentres ont été testés : </a:t>
            </a:r>
          </a:p>
          <a:p>
            <a:endParaRPr lang="fr-FR" dirty="0"/>
          </a:p>
          <a:p>
            <a:r>
              <a:rPr lang="fr-FR" dirty="0"/>
              <a:t>Avantages</a:t>
            </a:r>
          </a:p>
          <a:p>
            <a:pPr lvl="1"/>
            <a:r>
              <a:rPr lang="fr-FR" dirty="0"/>
              <a:t>Idéal pour le dépôt des citoyen et j’ai pu discuter avec quelques un d’entre eux qui trouvaient ça top de la part de la ville. : sensibilisation </a:t>
            </a:r>
          </a:p>
          <a:p>
            <a:pPr lvl="1"/>
            <a:r>
              <a:rPr lang="fr-FR" dirty="0"/>
              <a:t>Grosses quantités : On a vraiment dépassé nos espérances et on a été obligé d’en fournir à Mirabel car on aurait du jeter. On ne suivait pas la cadence. </a:t>
            </a:r>
          </a:p>
          <a:p>
            <a:pPr marL="0" indent="0">
              <a:buNone/>
            </a:pPr>
            <a:endParaRPr lang="fr-FR" dirty="0"/>
          </a:p>
          <a:p>
            <a:r>
              <a:rPr lang="fr-FR" dirty="0"/>
              <a:t>Inconvénients :</a:t>
            </a:r>
          </a:p>
          <a:p>
            <a:pPr lvl="1"/>
            <a:r>
              <a:rPr lang="fr-FR" dirty="0"/>
              <a:t>Saisonnalité importante : LA majorité au printemps et en plein été. </a:t>
            </a:r>
          </a:p>
          <a:p>
            <a:pPr lvl="1"/>
            <a:r>
              <a:rPr lang="fr-FR" dirty="0"/>
              <a:t>Pas de contrôle sur la qualité et quantité : </a:t>
            </a:r>
          </a:p>
          <a:p>
            <a:pPr lvl="1"/>
            <a:r>
              <a:rPr lang="fr-FR" dirty="0"/>
              <a:t>	Typiquement à Sainte </a:t>
            </a:r>
            <a:r>
              <a:rPr lang="fr-FR" dirty="0" err="1"/>
              <a:t>agathe</a:t>
            </a:r>
            <a:r>
              <a:rPr lang="fr-FR" dirty="0"/>
              <a:t> des monts vieux chalets donc beaucoup de vieux bois. </a:t>
            </a:r>
          </a:p>
          <a:p>
            <a:pPr lvl="1"/>
            <a:r>
              <a:rPr lang="fr-FR" dirty="0"/>
              <a:t>	On est fortement dépendant de la météo aussi, pendant les feux de forêt les gens ne faisaient plus de </a:t>
            </a:r>
            <a:r>
              <a:rPr lang="fr-FR" dirty="0" err="1"/>
              <a:t>réno</a:t>
            </a:r>
            <a:r>
              <a:rPr lang="fr-FR" dirty="0"/>
              <a:t> donc c’était limité. Pareil pour le mauvais temps. </a:t>
            </a:r>
          </a:p>
          <a:p>
            <a:pPr lvl="1"/>
            <a:r>
              <a:rPr lang="fr-FR" dirty="0"/>
              <a:t>Nécessite un plan de communication auprès des citoyens : </a:t>
            </a:r>
          </a:p>
          <a:p>
            <a:pPr lvl="1"/>
            <a:r>
              <a:rPr lang="fr-FR" dirty="0"/>
              <a:t>	On a fait le test avec un écocentre à Mirabel mais il était trop loin des habitations donc ça n’a pas été concluant. </a:t>
            </a:r>
          </a:p>
          <a:p>
            <a:endParaRPr lang="fr-FR" dirty="0"/>
          </a:p>
        </p:txBody>
      </p:sp>
    </p:spTree>
    <p:extLst>
      <p:ext uri="{BB962C8B-B14F-4D97-AF65-F5344CB8AC3E}">
        <p14:creationId xmlns:p14="http://schemas.microsoft.com/office/powerpoint/2010/main" val="2482531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77653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571500" marR="0" lvl="0" indent="-571500">
              <a:lnSpc>
                <a:spcPct val="107000"/>
              </a:lnSpc>
              <a:spcBef>
                <a:spcPts val="0"/>
              </a:spcBef>
              <a:spcAft>
                <a:spcPts val="0"/>
              </a:spcAft>
              <a:buFont typeface="Arial" panose="020B0604020202020204" pitchFamily="34" charset="0"/>
              <a:buChar char="•"/>
            </a:pPr>
            <a:r>
              <a:rPr lang="fr-FR" sz="4000" kern="100" dirty="0">
                <a:effectLst/>
                <a:latin typeface="Calibri" panose="020F0502020204030204" pitchFamily="34" charset="0"/>
                <a:ea typeface="Calibri" panose="020F0502020204030204" pitchFamily="34" charset="0"/>
                <a:cs typeface="Times New Roman" panose="02020603050405020304" pitchFamily="18" charset="0"/>
              </a:rPr>
              <a:t>Alors sur le terrain comment ça s’organise. Comment on fait pour passer de ça, à ça ? </a:t>
            </a:r>
          </a:p>
          <a:p>
            <a:pPr marL="571500" marR="0" lvl="0" indent="-571500">
              <a:lnSpc>
                <a:spcPct val="107000"/>
              </a:lnSpc>
              <a:spcBef>
                <a:spcPts val="0"/>
              </a:spcBef>
              <a:spcAft>
                <a:spcPts val="0"/>
              </a:spcAft>
              <a:buFont typeface="Arial" panose="020B0604020202020204" pitchFamily="34" charset="0"/>
              <a:buChar char="•"/>
            </a:pPr>
            <a:endParaRPr lang="fr-FR" sz="4000" kern="100" dirty="0">
              <a:effectLst/>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nSpc>
                <a:spcPct val="107000"/>
              </a:lnSpc>
              <a:spcBef>
                <a:spcPts val="0"/>
              </a:spcBef>
              <a:spcAft>
                <a:spcPts val="0"/>
              </a:spcAft>
              <a:buFont typeface="Arial" panose="020B0604020202020204" pitchFamily="34" charset="0"/>
              <a:buChar char="•"/>
            </a:pPr>
            <a:r>
              <a:rPr lang="fr-FR" sz="4000" kern="100" dirty="0" err="1">
                <a:effectLst/>
                <a:latin typeface="Calibri" panose="020F0502020204030204" pitchFamily="34" charset="0"/>
                <a:ea typeface="Calibri" panose="020F0502020204030204" pitchFamily="34" charset="0"/>
                <a:cs typeface="Times New Roman" panose="02020603050405020304" pitchFamily="18" charset="0"/>
              </a:rPr>
              <a:t>Enfait</a:t>
            </a:r>
            <a:r>
              <a:rPr lang="fr-FR" sz="4000" kern="100" dirty="0">
                <a:effectLst/>
                <a:latin typeface="Calibri" panose="020F0502020204030204" pitchFamily="34" charset="0"/>
                <a:ea typeface="Calibri" panose="020F0502020204030204" pitchFamily="34" charset="0"/>
                <a:cs typeface="Times New Roman" panose="02020603050405020304" pitchFamily="18" charset="0"/>
              </a:rPr>
              <a:t> assez naturellement il y a une logistique qui se met en place : </a:t>
            </a:r>
          </a:p>
          <a:p>
            <a:pPr marL="571500" marR="0" lvl="0" indent="-571500">
              <a:lnSpc>
                <a:spcPct val="107000"/>
              </a:lnSpc>
              <a:spcBef>
                <a:spcPts val="0"/>
              </a:spcBef>
              <a:spcAft>
                <a:spcPts val="0"/>
              </a:spcAft>
              <a:buFont typeface="Arial" panose="020B0604020202020204" pitchFamily="34" charset="0"/>
              <a:buChar char="•"/>
            </a:pPr>
            <a:endParaRPr lang="fr-FR" sz="4000" kern="100" dirty="0">
              <a:effectLst/>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nSpc>
                <a:spcPct val="107000"/>
              </a:lnSpc>
              <a:spcBef>
                <a:spcPts val="0"/>
              </a:spcBef>
              <a:spcAft>
                <a:spcPts val="0"/>
              </a:spcAft>
              <a:buFont typeface="Arial" panose="020B0604020202020204" pitchFamily="34" charset="0"/>
              <a:buChar char="•"/>
            </a:pPr>
            <a:r>
              <a:rPr lang="fr-FR" sz="4000" kern="100" dirty="0">
                <a:effectLst/>
                <a:latin typeface="Calibri" panose="020F0502020204030204" pitchFamily="34" charset="0"/>
                <a:ea typeface="Calibri" panose="020F0502020204030204" pitchFamily="34" charset="0"/>
                <a:cs typeface="Times New Roman" panose="02020603050405020304" pitchFamily="18" charset="0"/>
              </a:rPr>
              <a:t>Tout commence au : conteneur de gisement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nSpc>
                <a:spcPct val="107000"/>
              </a:lnSpc>
              <a:spcBef>
                <a:spcPts val="0"/>
              </a:spcBef>
              <a:spcAft>
                <a:spcPts val="0"/>
              </a:spcAft>
              <a:buFont typeface="Arial" panose="020B0604020202020204" pitchFamily="34" charset="0"/>
              <a:buChar char="•"/>
            </a:pPr>
            <a:r>
              <a:rPr lang="fr-FR" sz="4000" kern="100" dirty="0">
                <a:effectLst/>
                <a:latin typeface="Calibri" panose="020F0502020204030204" pitchFamily="34" charset="0"/>
                <a:ea typeface="Calibri" panose="020F0502020204030204" pitchFamily="34" charset="0"/>
                <a:cs typeface="Times New Roman" panose="02020603050405020304" pitchFamily="18" charset="0"/>
              </a:rPr>
              <a:t>Tri des produits par lot similaires : pourquoi on fait ça pour avoir des produits similaires sur lesquels travailler, parce que c’est plus simple.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nSpc>
                <a:spcPct val="107000"/>
              </a:lnSpc>
              <a:spcBef>
                <a:spcPts val="0"/>
              </a:spcBef>
              <a:spcAft>
                <a:spcPts val="0"/>
              </a:spcAft>
              <a:buFont typeface="Arial" panose="020B0604020202020204" pitchFamily="34" charset="0"/>
              <a:buChar char="•"/>
            </a:pPr>
            <a:r>
              <a:rPr lang="fr-FR" sz="4000" kern="100" dirty="0">
                <a:effectLst/>
                <a:latin typeface="Calibri" panose="020F0502020204030204" pitchFamily="34" charset="0"/>
                <a:ea typeface="Calibri" panose="020F0502020204030204" pitchFamily="34" charset="0"/>
                <a:cs typeface="Times New Roman" panose="02020603050405020304" pitchFamily="18" charset="0"/>
              </a:rPr>
              <a:t>Atelier enlèvement du verre : Etape commune à toute et moins lourd de le manipuler sans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nSpc>
                <a:spcPct val="107000"/>
              </a:lnSpc>
              <a:spcBef>
                <a:spcPts val="0"/>
              </a:spcBef>
              <a:spcAft>
                <a:spcPts val="0"/>
              </a:spcAft>
              <a:buFont typeface="Arial" panose="020B0604020202020204" pitchFamily="34" charset="0"/>
              <a:buChar char="•"/>
            </a:pPr>
            <a:r>
              <a:rPr lang="fr-FR" sz="4000" kern="100" dirty="0">
                <a:effectLst/>
                <a:latin typeface="Calibri" panose="020F0502020204030204" pitchFamily="34" charset="0"/>
                <a:ea typeface="Calibri" panose="020F0502020204030204" pitchFamily="34" charset="0"/>
                <a:cs typeface="Times New Roman" panose="02020603050405020304" pitchFamily="18" charset="0"/>
              </a:rPr>
              <a:t>Démontage du cadre en section : Surtout pour le PVC et l’Acier : Pour travailler sur des section simples, moins lourdes et on accède plus facilement aux matériaux.</a:t>
            </a:r>
          </a:p>
          <a:p>
            <a:pPr marL="876300" lvl="1" indent="-571500">
              <a:lnSpc>
                <a:spcPct val="107000"/>
              </a:lnSpc>
              <a:spcBef>
                <a:spcPts val="0"/>
              </a:spcBef>
              <a:buFont typeface="Arial" panose="020B0604020202020204" pitchFamily="34" charset="0"/>
              <a:buChar char="•"/>
            </a:pPr>
            <a:r>
              <a:rPr lang="en-US" sz="4000" kern="100" dirty="0">
                <a:effectLst/>
                <a:latin typeface="Calibri" panose="020F0502020204030204" pitchFamily="34" charset="0"/>
                <a:ea typeface="Calibri" panose="020F0502020204030204" pitchFamily="34" charset="0"/>
                <a:cs typeface="Times New Roman" panose="02020603050405020304" pitchFamily="18" charset="0"/>
              </a:rPr>
              <a:t>B</a:t>
            </a:r>
            <a:r>
              <a:rPr lang="fr-FR" sz="4000" kern="100" dirty="0" err="1">
                <a:effectLst/>
                <a:latin typeface="Calibri" panose="020F0502020204030204" pitchFamily="34" charset="0"/>
                <a:ea typeface="Calibri" panose="020F0502020204030204" pitchFamily="34" charset="0"/>
                <a:cs typeface="Times New Roman" panose="02020603050405020304" pitchFamily="18" charset="0"/>
              </a:rPr>
              <a:t>ois</a:t>
            </a:r>
            <a:r>
              <a:rPr lang="fr-FR" sz="4000" kern="100" dirty="0">
                <a:latin typeface="Calibri" panose="020F0502020204030204" pitchFamily="34" charset="0"/>
                <a:ea typeface="Calibri" panose="020F0502020204030204" pitchFamily="34" charset="0"/>
                <a:cs typeface="Times New Roman" panose="02020603050405020304" pitchFamily="18" charset="0"/>
              </a:rPr>
              <a:t> : </a:t>
            </a:r>
            <a:r>
              <a:rPr lang="fr-FR" sz="4000" kern="100" dirty="0">
                <a:effectLst/>
                <a:latin typeface="Calibri" panose="020F0502020204030204" pitchFamily="34" charset="0"/>
                <a:ea typeface="Calibri" panose="020F0502020204030204" pitchFamily="34" charset="0"/>
                <a:cs typeface="Times New Roman" panose="02020603050405020304" pitchFamily="18" charset="0"/>
              </a:rPr>
              <a:t>Moins besoin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nSpc>
                <a:spcPct val="107000"/>
              </a:lnSpc>
              <a:spcBef>
                <a:spcPts val="0"/>
              </a:spcBef>
              <a:spcAft>
                <a:spcPts val="0"/>
              </a:spcAft>
              <a:buFont typeface="Arial" panose="020B0604020202020204" pitchFamily="34" charset="0"/>
              <a:buChar char="•"/>
            </a:pPr>
            <a:r>
              <a:rPr lang="fr-FR" sz="4000" kern="100" dirty="0">
                <a:effectLst/>
                <a:latin typeface="Calibri" panose="020F0502020204030204" pitchFamily="34" charset="0"/>
                <a:ea typeface="Calibri" panose="020F0502020204030204" pitchFamily="34" charset="0"/>
                <a:cs typeface="Times New Roman" panose="02020603050405020304" pitchFamily="18" charset="0"/>
              </a:rPr>
              <a:t>Démantèlement des sections pour détacher les matériaux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nSpc>
                <a:spcPct val="107000"/>
              </a:lnSpc>
              <a:spcBef>
                <a:spcPts val="0"/>
              </a:spcBef>
              <a:spcAft>
                <a:spcPts val="0"/>
              </a:spcAft>
              <a:buFont typeface="Arial" panose="020B0604020202020204" pitchFamily="34" charset="0"/>
              <a:buChar char="•"/>
            </a:pPr>
            <a:r>
              <a:rPr lang="fr-FR" sz="4000" kern="100" dirty="0">
                <a:effectLst/>
                <a:latin typeface="Calibri" panose="020F0502020204030204" pitchFamily="34" charset="0"/>
                <a:ea typeface="Calibri" panose="020F0502020204030204" pitchFamily="34" charset="0"/>
                <a:cs typeface="Times New Roman" panose="02020603050405020304" pitchFamily="18" charset="0"/>
              </a:rPr>
              <a:t>Sélection et nettoyage éventuel des matériaux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nSpc>
                <a:spcPct val="107000"/>
              </a:lnSpc>
              <a:spcBef>
                <a:spcPts val="0"/>
              </a:spcBef>
              <a:spcAft>
                <a:spcPts val="0"/>
              </a:spcAft>
              <a:buFont typeface="Arial" panose="020B0604020202020204" pitchFamily="34" charset="0"/>
              <a:buChar char="•"/>
            </a:pPr>
            <a:r>
              <a:rPr lang="fr-FR" sz="4000" kern="100" dirty="0">
                <a:effectLst/>
                <a:latin typeface="Calibri" panose="020F0502020204030204" pitchFamily="34" charset="0"/>
                <a:ea typeface="Calibri" panose="020F0502020204030204" pitchFamily="34" charset="0"/>
                <a:cs typeface="Times New Roman" panose="02020603050405020304" pitchFamily="18" charset="0"/>
              </a:rPr>
              <a:t>Tri des matériaux (plastique, enfouissement, métal, bois) dans </a:t>
            </a:r>
            <a:r>
              <a:rPr lang="fr-FR" sz="4000" kern="100" dirty="0" err="1">
                <a:effectLst/>
                <a:latin typeface="Calibri" panose="020F0502020204030204" pitchFamily="34" charset="0"/>
                <a:ea typeface="Calibri" panose="020F0502020204030204" pitchFamily="34" charset="0"/>
                <a:cs typeface="Times New Roman" panose="02020603050405020304" pitchFamily="18" charset="0"/>
              </a:rPr>
              <a:t>prébacs</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nSpc>
                <a:spcPct val="107000"/>
              </a:lnSpc>
              <a:spcBef>
                <a:spcPts val="0"/>
              </a:spcBef>
              <a:spcAft>
                <a:spcPts val="800"/>
              </a:spcAft>
              <a:buFont typeface="Arial" panose="020B0604020202020204" pitchFamily="34" charset="0"/>
              <a:buChar char="•"/>
            </a:pPr>
            <a:r>
              <a:rPr lang="fr-FR" sz="4000" kern="100" dirty="0">
                <a:effectLst/>
                <a:latin typeface="Calibri" panose="020F0502020204030204" pitchFamily="34" charset="0"/>
                <a:ea typeface="Calibri" panose="020F0502020204030204" pitchFamily="34" charset="0"/>
                <a:cs typeface="Times New Roman" panose="02020603050405020304" pitchFamily="18" charset="0"/>
              </a:rPr>
              <a:t>Déplacement des bacs dans conteneurs</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518576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Evidemment les outils classiques, marteaux, visseuses </a:t>
            </a:r>
            <a:r>
              <a:rPr lang="fr-FR" dirty="0" err="1"/>
              <a:t>dévisseuse</a:t>
            </a:r>
            <a:r>
              <a:rPr lang="fr-FR" dirty="0"/>
              <a:t>, masse. Mais certains outils sont vraiment performants : </a:t>
            </a:r>
          </a:p>
          <a:p>
            <a:endParaRPr lang="fr-FR" dirty="0"/>
          </a:p>
          <a:p>
            <a:r>
              <a:rPr lang="fr-FR" dirty="0"/>
              <a:t>La table au niveau du travailleur pour éviter les mal de dos. Si possible avec moquette pour faire adhérer la fenêtre </a:t>
            </a:r>
          </a:p>
          <a:p>
            <a:r>
              <a:rPr lang="fr-FR" dirty="0"/>
              <a:t>La scie circulaire OBLIGATOIRE pour découper les cadres et travailler en petites sections </a:t>
            </a:r>
          </a:p>
          <a:p>
            <a:r>
              <a:rPr lang="fr-FR" dirty="0"/>
              <a:t>Le pieds de biche notamment pour </a:t>
            </a:r>
            <a:r>
              <a:rPr lang="fr-FR" dirty="0" err="1"/>
              <a:t>désemboiter</a:t>
            </a:r>
            <a:r>
              <a:rPr lang="fr-FR" dirty="0"/>
              <a:t>, arracher les cadres en bois</a:t>
            </a:r>
          </a:p>
          <a:p>
            <a:r>
              <a:rPr lang="fr-FR" dirty="0" err="1"/>
              <a:t>Oscilleuse</a:t>
            </a:r>
            <a:r>
              <a:rPr lang="fr-FR" dirty="0"/>
              <a:t> pour découper dans le PVC comme dans du beurre</a:t>
            </a:r>
          </a:p>
          <a:p>
            <a:r>
              <a:rPr lang="fr-FR" dirty="0"/>
              <a:t>Le grattoir mural pour nettoyer les contaminations </a:t>
            </a:r>
          </a:p>
          <a:p>
            <a:endParaRPr lang="fr-FR" dirty="0"/>
          </a:p>
          <a:p>
            <a:r>
              <a:rPr lang="fr-FR" dirty="0"/>
              <a:t>Élément de sécurité : gants </a:t>
            </a:r>
            <a:r>
              <a:rPr lang="fr-FR" dirty="0" err="1"/>
              <a:t>anticoupure</a:t>
            </a:r>
            <a:r>
              <a:rPr lang="fr-FR" dirty="0"/>
              <a:t>, lunettes de sécurité, et éventuellement même masque pour la personne qui s’occupe du verre</a:t>
            </a:r>
          </a:p>
          <a:p>
            <a:endParaRPr lang="fr-FR" dirty="0"/>
          </a:p>
          <a:p>
            <a:r>
              <a:rPr lang="fr-FR" dirty="0"/>
              <a:t>Privilégier les machines fonctionnant sur batterie car beaucoup de déplacement, beaucoup de prêt de machine. </a:t>
            </a:r>
          </a:p>
        </p:txBody>
      </p:sp>
    </p:spTree>
    <p:extLst>
      <p:ext uri="{BB962C8B-B14F-4D97-AF65-F5344CB8AC3E}">
        <p14:creationId xmlns:p14="http://schemas.microsoft.com/office/powerpoint/2010/main" val="4056312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En terme de quantité : Ce sont 129 portes …..</a:t>
            </a:r>
          </a:p>
          <a:p>
            <a:endParaRPr lang="fr-FR" dirty="0"/>
          </a:p>
          <a:p>
            <a:endParaRPr lang="fr-FR" dirty="0"/>
          </a:p>
          <a:p>
            <a:r>
              <a:rPr lang="fr-FR" dirty="0"/>
              <a:t>Représentation : Majoritairement es Fenêtres </a:t>
            </a:r>
          </a:p>
          <a:p>
            <a:endParaRPr lang="fr-FR" dirty="0"/>
          </a:p>
          <a:p>
            <a:r>
              <a:rPr lang="fr-FR" dirty="0"/>
              <a:t>Ce sont 1143 unités qui ont été démantelées. </a:t>
            </a:r>
          </a:p>
          <a:p>
            <a:endParaRPr lang="fr-FR" dirty="0"/>
          </a:p>
          <a:p>
            <a:r>
              <a:rPr lang="fr-FR" dirty="0"/>
              <a:t>On a décidé de les classer en 5 catégories avec des critères pour les différencier : ….. </a:t>
            </a:r>
          </a:p>
          <a:p>
            <a:endParaRPr lang="fr-FR" dirty="0"/>
          </a:p>
        </p:txBody>
      </p:sp>
    </p:spTree>
    <p:extLst>
      <p:ext uri="{BB962C8B-B14F-4D97-AF65-F5344CB8AC3E}">
        <p14:creationId xmlns:p14="http://schemas.microsoft.com/office/powerpoint/2010/main" val="3903356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a:p>
            <a:r>
              <a:rPr lang="fr-FR" dirty="0"/>
              <a:t>Après les premiers essais, puisqu’elles n’avaient pas toutes des tailles similaires, nous avons décidé d’introduire une nouvelle donnée : la surface : On a donc collecté la surface de chaque produit démantelé pour avoir une estimée plus précise.</a:t>
            </a:r>
          </a:p>
          <a:p>
            <a:endParaRPr lang="fr-FR" dirty="0"/>
          </a:p>
          <a:p>
            <a:endParaRPr lang="fr-FR" dirty="0"/>
          </a:p>
          <a:p>
            <a:endParaRPr lang="fr-FR" dirty="0"/>
          </a:p>
          <a:p>
            <a:r>
              <a:rPr lang="fr-FR" dirty="0"/>
              <a:t>On vous présente donc non pas la quantité d’unités démantelées, mais la surface équivalente : </a:t>
            </a:r>
          </a:p>
          <a:p>
            <a:endParaRPr lang="fr-FR" dirty="0"/>
          </a:p>
          <a:p>
            <a:pPr marL="0" marR="0" lvl="0" indent="0" defTabSz="457200" eaLnBrk="1" fontAlgn="auto" latinLnBrk="0" hangingPunct="1">
              <a:lnSpc>
                <a:spcPct val="117999"/>
              </a:lnSpc>
              <a:spcBef>
                <a:spcPts val="0"/>
              </a:spcBef>
              <a:spcAft>
                <a:spcPts val="0"/>
              </a:spcAft>
              <a:buClrTx/>
              <a:buSzTx/>
              <a:buFontTx/>
              <a:buNone/>
              <a:tabLst/>
              <a:defRPr/>
            </a:pPr>
            <a:r>
              <a:rPr lang="fr-FR" dirty="0"/>
              <a:t> pour un total de … </a:t>
            </a:r>
            <a:r>
              <a:rPr lang="en-US" sz="2000" b="1" baseline="0" dirty="0"/>
              <a:t>: 10 679 </a:t>
            </a:r>
            <a:r>
              <a:rPr lang="en-US" sz="2000" b="1" baseline="0" dirty="0" err="1"/>
              <a:t>pieds</a:t>
            </a:r>
            <a:r>
              <a:rPr lang="en-US" sz="2000" b="1" baseline="0" dirty="0"/>
              <a:t> </a:t>
            </a:r>
            <a:r>
              <a:rPr lang="en-US" sz="2000" b="1" baseline="0" dirty="0" err="1"/>
              <a:t>carré</a:t>
            </a:r>
            <a:r>
              <a:rPr lang="en-US" sz="2000" b="1" baseline="0" dirty="0"/>
              <a:t> (Plus de 2 </a:t>
            </a:r>
            <a:r>
              <a:rPr lang="en-US" sz="2000" b="1" baseline="0" dirty="0" err="1"/>
              <a:t>fois</a:t>
            </a:r>
            <a:r>
              <a:rPr lang="en-US" sz="2000" b="1" baseline="0" dirty="0"/>
              <a:t> )</a:t>
            </a:r>
            <a:endParaRPr lang="fr-FR" dirty="0"/>
          </a:p>
          <a:p>
            <a:endParaRPr lang="fr-FR" dirty="0"/>
          </a:p>
        </p:txBody>
      </p:sp>
    </p:spTree>
    <p:extLst>
      <p:ext uri="{BB962C8B-B14F-4D97-AF65-F5344CB8AC3E}">
        <p14:creationId xmlns:p14="http://schemas.microsoft.com/office/powerpoint/2010/main" val="2521318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En premier : </a:t>
            </a:r>
          </a:p>
          <a:p>
            <a:endParaRPr lang="fr-FR" dirty="0"/>
          </a:p>
          <a:p>
            <a:r>
              <a:rPr lang="fr-FR" dirty="0"/>
              <a:t>Pourcentage de matériaux enfouis : Au final 85 % est récupéré, seulement 15 % s’en va à l’enfouissement !</a:t>
            </a:r>
          </a:p>
          <a:p>
            <a:endParaRPr lang="fr-FR" dirty="0"/>
          </a:p>
          <a:p>
            <a:r>
              <a:rPr lang="fr-FR" dirty="0"/>
              <a:t>Au niveau de la rapidité d’exécution : La moyenne est d’environ 3 unité par heure et par personne. Cela correspond à environ 30 pieds carré au total. </a:t>
            </a:r>
          </a:p>
          <a:p>
            <a:endParaRPr lang="fr-FR" dirty="0"/>
          </a:p>
          <a:p>
            <a:r>
              <a:rPr lang="fr-FR" dirty="0"/>
              <a:t>La principale remarque que l’on peut est que la quantité de matériaux enfouis est très corrélée à la rapidité d’exécution. Si l’on veut plus d’efficacité, on perd en précision, et inversement. </a:t>
            </a:r>
          </a:p>
          <a:p>
            <a:r>
              <a:rPr lang="fr-FR" dirty="0"/>
              <a:t>Cela s’explique notamment par la minutie qu’il faut quelques fois avoir sur du nettoyage de certains matériaux, ou de la capacité à accepter de démanteler un produit complexe qui va prendre du temps.  </a:t>
            </a:r>
          </a:p>
        </p:txBody>
      </p:sp>
    </p:spTree>
    <p:extLst>
      <p:ext uri="{BB962C8B-B14F-4D97-AF65-F5344CB8AC3E}">
        <p14:creationId xmlns:p14="http://schemas.microsoft.com/office/powerpoint/2010/main" val="3446589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Ces expériences nous conduisent à des apprentissages assez spécifiques </a:t>
            </a:r>
          </a:p>
          <a:p>
            <a:pPr marL="0" marR="0" lvl="0" indent="0" defTabSz="457200" eaLnBrk="1" fontAlgn="auto" latinLnBrk="0" hangingPunct="1">
              <a:lnSpc>
                <a:spcPct val="117999"/>
              </a:lnSpc>
              <a:spcBef>
                <a:spcPts val="0"/>
              </a:spcBef>
              <a:spcAft>
                <a:spcPts val="0"/>
              </a:spcAft>
              <a:buClrTx/>
              <a:buSzTx/>
              <a:buFontTx/>
              <a:buNone/>
              <a:tabLst/>
              <a:defRPr/>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 d’abord : pour le démantèlement des portes et fenêtres. </a:t>
            </a:r>
          </a:p>
          <a:p>
            <a:pPr marL="0" marR="0" lvl="0" indent="0" defTabSz="457200" eaLnBrk="1" fontAlgn="auto" latinLnBrk="0" hangingPunct="1">
              <a:lnSpc>
                <a:spcPct val="117999"/>
              </a:lnSpc>
              <a:spcBef>
                <a:spcPts val="0"/>
              </a:spcBef>
              <a:spcAft>
                <a:spcPts val="0"/>
              </a:spcAft>
              <a:buClrTx/>
              <a:buSzTx/>
              <a:buFontTx/>
              <a:buNone/>
              <a:tabLst/>
              <a:defRPr/>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457200" eaLnBrk="1" fontAlgn="auto" latinLnBrk="0" hangingPunct="1">
              <a:lnSpc>
                <a:spcPct val="117999"/>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Compromis entre rapidité et précision : </a:t>
            </a:r>
            <a:r>
              <a:rPr lang="fr-CA" sz="1800" dirty="0"/>
              <a:t>Atteindre un juste milieu dans les techniques de démantèlement : obtenir une qualité suffisante, mais être suffisamment efficace pour abaisser les coûts d'opération. Enjeux entre qualité et quantité.  </a:t>
            </a:r>
            <a:endParaRPr lang="fr-FR" sz="4000" dirty="0"/>
          </a:p>
          <a:p>
            <a:pPr marL="0" marR="0" lvl="0" indent="0" defTabSz="457200" eaLnBrk="1" fontAlgn="auto" latinLnBrk="0" hangingPunct="1">
              <a:lnSpc>
                <a:spcPct val="117999"/>
              </a:lnSpc>
              <a:spcBef>
                <a:spcPts val="0"/>
              </a:spcBef>
              <a:spcAft>
                <a:spcPts val="0"/>
              </a:spcAft>
              <a:buClrTx/>
              <a:buSzTx/>
              <a:buFontTx/>
              <a:buNone/>
              <a:tabLst/>
              <a:defRPr/>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La complexité vient souvent de la méconnaissance d’un produit. Souvent la courbe de progression va être lente sur les 2 premiers produits puis d’un coup on va trouver une méthode efficace et alors tout 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démantèement</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de ce type de produit va aller plus vite. Il est donc intéressant de traiter les éléments par batch de produits similaire pour à la fois augmenter la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courpe</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de progression, mais aussi définir des postes de travail (ce qui se fait instinctivement des fois). C’est e qui s’est passé pour les fenêtres de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Stantec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(fenêtres PVC et alu) </a:t>
            </a: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surtout ça marche bien pour la déconstruction de chantiers d’établissement privés (souvent des gros lots de même produits).</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Peut être que le démantèlement serait donc plus rapide pour des gros lots de produits similaires. </a:t>
            </a:r>
          </a:p>
          <a:p>
            <a:pPr marL="0" marR="0" lvl="0" indent="0" defTabSz="457200" eaLnBrk="1" fontAlgn="auto" latinLnBrk="0" hangingPunct="1">
              <a:lnSpc>
                <a:spcPct val="117999"/>
              </a:lnSpc>
              <a:spcBef>
                <a:spcPts val="0"/>
              </a:spcBef>
              <a:spcAft>
                <a:spcPts val="0"/>
              </a:spcAft>
              <a:buClrTx/>
              <a:buSzTx/>
              <a:buFontTx/>
              <a:buNone/>
              <a:tabLst/>
              <a:defRPr/>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2 autres apprentissages sont plus tournés en amont de la chaine de valeur, au moment de la conception : </a:t>
            </a:r>
          </a:p>
          <a:p>
            <a:pPr marL="0" marR="0" lvl="0" indent="0">
              <a:lnSpc>
                <a:spcPct val="107000"/>
              </a:lnSpc>
              <a:spcBef>
                <a:spcPts val="0"/>
              </a:spcBef>
              <a:spcAft>
                <a:spcPts val="0"/>
              </a:spcAft>
              <a:buFont typeface="Calibri" panose="020F0502020204030204" pitchFamily="34" charset="0"/>
              <a:buNone/>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Portes en bois :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moins de complexité dans les </a:t>
            </a:r>
            <a:r>
              <a:rPr lang="fr-FR" sz="1100" kern="100" dirty="0" err="1">
                <a:effectLst/>
                <a:latin typeface="Calibri" panose="020F0502020204030204" pitchFamily="34" charset="0"/>
                <a:ea typeface="Calibri" panose="020F0502020204030204" pitchFamily="34" charset="0"/>
                <a:cs typeface="Times New Roman" panose="02020603050405020304" pitchFamily="18" charset="0"/>
              </a:rPr>
              <a:t>multimatériaux</a:t>
            </a: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 donc moins d’étape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Par contre elles ont pas été pensées pour être démontées, donc étapes plus longues et moins précises : dévisser, découper, </a:t>
            </a:r>
            <a:r>
              <a:rPr lang="fr-FR" sz="1100" kern="100" dirty="0" err="1">
                <a:effectLst/>
                <a:latin typeface="Calibri" panose="020F0502020204030204" pitchFamily="34" charset="0"/>
                <a:ea typeface="Calibri" panose="020F0502020204030204" pitchFamily="34" charset="0"/>
                <a:cs typeface="Times New Roman" panose="02020603050405020304" pitchFamily="18" charset="0"/>
              </a:rPr>
              <a:t>aracher</a:t>
            </a: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 séparer, récurer, et donc des étapes de nettoyage des matériaux (colle notamment)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Portes en PVC :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plus conçu pour être démonté, étapes plus rapide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mais complexité dans les </a:t>
            </a:r>
            <a:r>
              <a:rPr lang="fr-FR" sz="1100" kern="100" dirty="0" err="1">
                <a:effectLst/>
                <a:latin typeface="Calibri" panose="020F0502020204030204" pitchFamily="34" charset="0"/>
                <a:ea typeface="Calibri" panose="020F0502020204030204" pitchFamily="34" charset="0"/>
                <a:cs typeface="Times New Roman" panose="02020603050405020304" pitchFamily="18" charset="0"/>
              </a:rPr>
              <a:t>multimatériaux</a:t>
            </a: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 imbriqués : plus d’étapes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PVC avec su scellant, de l’isolant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D’autant plus que le PVC </a:t>
            </a:r>
            <a:r>
              <a:rPr lang="fr-FR" sz="1100" kern="100" dirty="0" err="1">
                <a:effectLst/>
                <a:latin typeface="Calibri" panose="020F0502020204030204" pitchFamily="34" charset="0"/>
                <a:ea typeface="Calibri" panose="020F0502020204030204" pitchFamily="34" charset="0"/>
                <a:cs typeface="Times New Roman" panose="02020603050405020304" pitchFamily="18" charset="0"/>
              </a:rPr>
              <a:t>doitêtre</a:t>
            </a: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 très propre si on veut le recycler donc demande du temps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	Vraiment la principale ambivalence vient de la, soit beaucoup d’étapes rapides, soit peu d’étapes longues.  </a:t>
            </a:r>
          </a:p>
          <a:p>
            <a:pPr marL="0" marR="0">
              <a:lnSpc>
                <a:spcPct val="107000"/>
              </a:lnSpc>
              <a:spcBef>
                <a:spcPts val="0"/>
              </a:spcBef>
              <a:spcAft>
                <a:spcPts val="800"/>
              </a:spcAft>
            </a:pP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Ça peu paraitre bizarre dit comme ça mais au niveau de l’écoconception il faut vraiment réfléchir à l’impact des contaminations sur les capacités de recyclage. Notamment, s’il est impossible de les enlever il faut au moins penser à quels matériaux contaminer en priorité : Par exemple : points de silicone est à l’interface entre deux matières : l’alu et le PVC. Le point de silicone laisse des résidus sur la matière sur laquelle il est posé.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Si des résidus de silicone se retrouvent sur l’alu cela ne pose pas de soucis.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Si des résidus se retrouvent sur le PVC : problématique et il faut donc le nettoyer.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Or, tous les points de silicones sont constamment mis sur le PVC, donc résidus, ce qui ralentit considérablement les étapes de nettoyage des matériaux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defTabSz="457200" eaLnBrk="1" fontAlgn="auto" latinLnBrk="0" hangingPunct="1">
              <a:lnSpc>
                <a:spcPct val="117999"/>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Autres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issues de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Juin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a:t>
            </a:r>
          </a:p>
          <a:p>
            <a:pPr marL="0" marR="0" lvl="0" indent="0" defTabSz="457200" eaLnBrk="1" fontAlgn="auto" latinLnBrk="0" hangingPunct="1">
              <a:lnSpc>
                <a:spcPct val="117999"/>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Bef>
                <a:spcPts val="1800"/>
              </a:spcBef>
              <a:spcAft>
                <a:spcPts val="1800"/>
              </a:spcAft>
            </a:pPr>
            <a:r>
              <a:rPr lang="fr-CA" sz="1800" dirty="0"/>
              <a:t>S'assurer auprès des recycleurs de leurs conditions d’accessibilité de la matière « minimales » qui garantissent un prix optimal (pour ne pas faire trop pour rien)</a:t>
            </a:r>
          </a:p>
          <a:p>
            <a:pPr marL="0" marR="0" lvl="0" indent="0" defTabSz="457200" eaLnBrk="1" fontAlgn="auto" latinLnBrk="0" hangingPunct="1">
              <a:lnSpc>
                <a:spcPct val="117999"/>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Aussi, lire les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autres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vidéos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E&amp;M et IAT pour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trouver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d’autres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apprentissages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718928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Pourquoi je vous montre ça : </a:t>
            </a:r>
          </a:p>
          <a:p>
            <a:r>
              <a:rPr lang="fr-FR" dirty="0"/>
              <a:t>se rendre compte de la complexité des matériaux et des composantes derrières une simple porte en bois : 11 composantes différentes et 7 matériaux </a:t>
            </a:r>
          </a:p>
          <a:p>
            <a:endParaRPr lang="fr-FR" dirty="0"/>
          </a:p>
          <a:p>
            <a:r>
              <a:rPr lang="fr-FR" dirty="0"/>
              <a:t>Donc on comprend bien que la moindre étape supplémentaire peut faire perdre énormément de temps, Par exemple si on perd rien que 1 minute sur chaque produit, à notre échelle sur 1143 produits ça fait déjà 19h de démantèlement en plus, pour une seule minute en plus.  </a:t>
            </a:r>
          </a:p>
        </p:txBody>
      </p:sp>
    </p:spTree>
    <p:extLst>
      <p:ext uri="{BB962C8B-B14F-4D97-AF65-F5344CB8AC3E}">
        <p14:creationId xmlns:p14="http://schemas.microsoft.com/office/powerpoint/2010/main" val="3433517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Une fois les produits démantelés, les matériaux sont triés puis nettoyer en fonction des conditions de recyclabilité des partenaires. On se retrouve alors avec différentes quantités de matière et des qualités différentes.</a:t>
            </a:r>
          </a:p>
        </p:txBody>
      </p:sp>
    </p:spTree>
    <p:extLst>
      <p:ext uri="{BB962C8B-B14F-4D97-AF65-F5344CB8AC3E}">
        <p14:creationId xmlns:p14="http://schemas.microsoft.com/office/powerpoint/2010/main" val="2843581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dirty="0"/>
          </a:p>
          <a:p>
            <a:endParaRPr lang="fr-CA" dirty="0"/>
          </a:p>
          <a:p>
            <a:endParaRPr lang="fr-CA" dirty="0"/>
          </a:p>
        </p:txBody>
      </p:sp>
    </p:spTree>
    <p:extLst>
      <p:ext uri="{BB962C8B-B14F-4D97-AF65-F5344CB8AC3E}">
        <p14:creationId xmlns:p14="http://schemas.microsoft.com/office/powerpoint/2010/main" val="1552604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Concernant les portes et fenêtres : 4 matériaux principaux : </a:t>
            </a:r>
          </a:p>
          <a:p>
            <a:endParaRPr lang="fr-FR" dirty="0"/>
          </a:p>
          <a:p>
            <a:r>
              <a:rPr lang="fr-FR" dirty="0"/>
              <a:t>- PVC : issu des profilés qui composent une grande partie des fenêtres. Très volumineux mais ne pèse rien. Transporté à notre recycleur Gestion Plastique Management (Laval) par Gaylords sur des palettes. L’</a:t>
            </a:r>
            <a:r>
              <a:rPr lang="fr-FR" dirty="0" err="1"/>
              <a:t>enteprise</a:t>
            </a:r>
            <a:r>
              <a:rPr lang="fr-FR" dirty="0"/>
              <a:t> en refait des flocons de PVC qui sont ensuite revendus en tant que matière première pour faire d’autres produits en PVC, dont des profilés. </a:t>
            </a:r>
          </a:p>
          <a:p>
            <a:r>
              <a:rPr lang="fr-FR" dirty="0"/>
              <a:t>- Bois : Issus majoritairement des anciennes menuiseries (donc surtout dans le coin de Sainte </a:t>
            </a:r>
            <a:r>
              <a:rPr lang="fr-FR" dirty="0" err="1"/>
              <a:t>agathe</a:t>
            </a:r>
            <a:r>
              <a:rPr lang="fr-FR" dirty="0"/>
              <a:t> avec les chalets), le bois est recouvert de peinture (donc catégorie 2), il est donc entre autres envoyé en valorisation énergétique (Groupe </a:t>
            </a:r>
            <a:r>
              <a:rPr lang="fr-FR" dirty="0" err="1"/>
              <a:t>Crete</a:t>
            </a:r>
            <a:r>
              <a:rPr lang="fr-FR" dirty="0"/>
              <a:t> à Montblanc notamment) ou Argenteuil (centre de tri)</a:t>
            </a:r>
          </a:p>
          <a:p>
            <a:r>
              <a:rPr lang="fr-FR" dirty="0"/>
              <a:t>- Verre : Envoyé à l’entreprise </a:t>
            </a:r>
            <a:r>
              <a:rPr lang="fr-FR" dirty="0" err="1"/>
              <a:t>Verglass</a:t>
            </a:r>
            <a:r>
              <a:rPr lang="fr-FR" dirty="0"/>
              <a:t> (Mirabel) qui le micronise pour en faire une très fine poudre qui est utilisée comme ajout cimentaire ou comme ajout pour peinture. Le verre est de qualité tout à fait acceptable d’après leur retour. </a:t>
            </a:r>
          </a:p>
          <a:p>
            <a:r>
              <a:rPr lang="fr-FR" dirty="0"/>
              <a:t>- Le métal est valorisé sans trop de difficulté : 3M métal (Sainte Eustache)</a:t>
            </a:r>
          </a:p>
          <a:p>
            <a:endParaRPr lang="fr-FR" dirty="0"/>
          </a:p>
          <a:p>
            <a:endParaRPr lang="fr-FR" dirty="0"/>
          </a:p>
          <a:p>
            <a:endParaRPr lang="fr-FR" dirty="0"/>
          </a:p>
        </p:txBody>
      </p:sp>
    </p:spTree>
    <p:extLst>
      <p:ext uri="{BB962C8B-B14F-4D97-AF65-F5344CB8AC3E}">
        <p14:creationId xmlns:p14="http://schemas.microsoft.com/office/powerpoint/2010/main" val="37163790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Le verre constitue l’écrasante majorité des matériaux</a:t>
            </a:r>
          </a:p>
        </p:txBody>
      </p:sp>
    </p:spTree>
    <p:extLst>
      <p:ext uri="{BB962C8B-B14F-4D97-AF65-F5344CB8AC3E}">
        <p14:creationId xmlns:p14="http://schemas.microsoft.com/office/powerpoint/2010/main" val="1448482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Portrait issu des recycleurs actuels : </a:t>
            </a:r>
          </a:p>
          <a:p>
            <a:r>
              <a:rPr lang="fr-FR" dirty="0"/>
              <a:t>- Bois ce n’est pas une redevance pour le moment mais un frais d’accueil. </a:t>
            </a:r>
          </a:p>
          <a:p>
            <a:r>
              <a:rPr lang="fr-FR" dirty="0"/>
              <a:t>- Enfouissement aussi. </a:t>
            </a:r>
          </a:p>
          <a:p>
            <a:r>
              <a:rPr lang="fr-FR" dirty="0"/>
              <a:t>On remarque que le verre qui est la quantité majoritaire est l’une des matières qui rapporte le moins. </a:t>
            </a:r>
          </a:p>
          <a:p>
            <a:endParaRPr lang="fr-FR" dirty="0"/>
          </a:p>
          <a:p>
            <a:endParaRPr lang="fr-FR" dirty="0"/>
          </a:p>
          <a:p>
            <a:r>
              <a:rPr lang="fr-FR" dirty="0"/>
              <a:t>Bois : Il existe notamment d’autres valorisateur pour le bois notamment, pour lesquels en conditionnant la matière (grindé à 1 pouce et sec) on pourrait aller abaisser le coût jusque 0$/t. Si le bois était de meilleur qualité (pas de vernis/peinture) on pourrait aller chercher du recyclage (</a:t>
            </a:r>
            <a:r>
              <a:rPr lang="fr-FR" dirty="0" err="1"/>
              <a:t>Mirabuche</a:t>
            </a:r>
            <a:r>
              <a:rPr lang="fr-FR" dirty="0"/>
              <a:t>) avec 40 $/tonne. </a:t>
            </a:r>
          </a:p>
          <a:p>
            <a:endParaRPr lang="fr-FR" dirty="0"/>
          </a:p>
          <a:p>
            <a:r>
              <a:rPr lang="fr-FR" dirty="0"/>
              <a:t>Verre : Pareil le prix de reprise du verre est très faible car le coût de la matière première en verre est encore faible. </a:t>
            </a:r>
          </a:p>
          <a:p>
            <a:endParaRPr lang="fr-FR" dirty="0"/>
          </a:p>
          <a:p>
            <a:r>
              <a:rPr lang="fr-FR" dirty="0"/>
              <a:t>Les coûts du métal et du Plastiques varient aussi souvent, donc ces chiffres sont constamment soumis à vérification, d’autant plus avec le contexte dynamique des marchés du recyclage actuellement. </a:t>
            </a:r>
          </a:p>
          <a:p>
            <a:endParaRPr lang="fr-FR" dirty="0"/>
          </a:p>
          <a:p>
            <a:r>
              <a:rPr lang="fr-FR" dirty="0"/>
              <a:t> </a:t>
            </a:r>
          </a:p>
        </p:txBody>
      </p:sp>
    </p:spTree>
    <p:extLst>
      <p:ext uri="{BB962C8B-B14F-4D97-AF65-F5344CB8AC3E}">
        <p14:creationId xmlns:p14="http://schemas.microsoft.com/office/powerpoint/2010/main" val="3184779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En conclusion je dirai que les performances de recyclages sont très bonnes. Près de 85 % de la matière est récupéré, voir plus.</a:t>
            </a:r>
          </a:p>
          <a:p>
            <a:endParaRPr lang="fr-FR" dirty="0"/>
          </a:p>
          <a:p>
            <a:r>
              <a:rPr lang="fr-FR" dirty="0"/>
              <a:t>Malgré que le gisement soit disponible et de très bonnes qualités, il reste 2 obstacles principaux : </a:t>
            </a:r>
          </a:p>
          <a:p>
            <a:r>
              <a:rPr lang="fr-FR" dirty="0"/>
              <a:t>- la faible redevance pour les matériaux recyclés </a:t>
            </a:r>
          </a:p>
          <a:p>
            <a:r>
              <a:rPr lang="fr-FR" dirty="0"/>
              <a:t>- l’efficacité trop faible encore du démantèlement à la main et les coûts de main d’œuvre trop élevés : </a:t>
            </a:r>
          </a:p>
          <a:p>
            <a:r>
              <a:rPr lang="fr-FR" dirty="0"/>
              <a:t>	- Quelques pistes de réflexion :</a:t>
            </a:r>
          </a:p>
          <a:p>
            <a:r>
              <a:rPr lang="fr-FR" dirty="0"/>
              <a:t>		- continuer d’axer sur des pistes de réinsertions sociales ou professionnelles afin d’abaisser les couts de main d’</a:t>
            </a:r>
            <a:r>
              <a:rPr lang="fr-FR" dirty="0" err="1"/>
              <a:t>oeuvre</a:t>
            </a:r>
            <a:endParaRPr lang="fr-FR" dirty="0"/>
          </a:p>
          <a:p>
            <a:r>
              <a:rPr lang="fr-FR" dirty="0"/>
              <a:t>	 	- il faudrait pouvoir industrialiser le processus pour abaisser les coûts d’opération </a:t>
            </a:r>
          </a:p>
          <a:p>
            <a:r>
              <a:rPr lang="fr-FR" dirty="0"/>
              <a:t>		- internaliser les </a:t>
            </a:r>
            <a:r>
              <a:rPr lang="fr-FR" dirty="0" err="1"/>
              <a:t>côûts</a:t>
            </a:r>
            <a:endParaRPr lang="fr-FR" dirty="0"/>
          </a:p>
        </p:txBody>
      </p:sp>
    </p:spTree>
    <p:extLst>
      <p:ext uri="{BB962C8B-B14F-4D97-AF65-F5344CB8AC3E}">
        <p14:creationId xmlns:p14="http://schemas.microsoft.com/office/powerpoint/2010/main" val="2413732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66179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CA" dirty="0"/>
              <a:t>Alors pour notre ordre du jour, j’ai choisi de représenter les idées qui transparaissent dans le rapport. On va donc présenter… Avec notamment un focus sur le gisement et le démantèlement</a:t>
            </a:r>
          </a:p>
          <a:p>
            <a:endParaRPr lang="fr-CA" dirty="0"/>
          </a:p>
          <a:p>
            <a:endParaRPr lang="fr-CA" dirty="0"/>
          </a:p>
        </p:txBody>
      </p:sp>
    </p:spTree>
    <p:extLst>
      <p:ext uri="{BB962C8B-B14F-4D97-AF65-F5344CB8AC3E}">
        <p14:creationId xmlns:p14="http://schemas.microsoft.com/office/powerpoint/2010/main" val="1906561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r>
              <a:rPr lang="fr-FR" dirty="0"/>
              <a:t>Deux petites choses que je voulais vous présenter ou représenter : Petit rappel des partenaires terrain que nous avions, et dont on a la chance d’avoir avec nous aujourd’hui : </a:t>
            </a:r>
          </a:p>
          <a:p>
            <a:endParaRPr lang="fr-FR" dirty="0"/>
          </a:p>
          <a:p>
            <a:endParaRPr lang="fr-FR" dirty="0"/>
          </a:p>
          <a:p>
            <a:r>
              <a:rPr lang="fr-FR" dirty="0"/>
              <a:t>Le projet s’est tenu dans les Laurentides, 2 partenaires techniques pour la mise en place de sites pilotes de démantèlement : </a:t>
            </a:r>
          </a:p>
          <a:p>
            <a:r>
              <a:rPr lang="fr-FR" dirty="0"/>
              <a:t> </a:t>
            </a:r>
          </a:p>
          <a:p>
            <a:endParaRPr lang="fr-FR" dirty="0"/>
          </a:p>
          <a:p>
            <a:pPr defTabSz="914400">
              <a:defRPr/>
            </a:pPr>
            <a:endParaRPr lang="fr-FR" dirty="0"/>
          </a:p>
          <a:p>
            <a:pPr defTabSz="914400">
              <a:defRPr/>
            </a:pPr>
            <a:r>
              <a:rPr lang="fr-FR" dirty="0"/>
              <a:t>A Ste </a:t>
            </a:r>
            <a:r>
              <a:rPr lang="fr-FR" dirty="0" err="1"/>
              <a:t>agathe</a:t>
            </a:r>
            <a:r>
              <a:rPr lang="fr-FR" dirty="0"/>
              <a:t> des monts, la collaboration avec Inter Action Travail et l’écocentre régional de la MRC des Laurentides ont permis de créer un </a:t>
            </a:r>
            <a:r>
              <a:rPr lang="fr-FR" b="1" dirty="0"/>
              <a:t>point de dépôt </a:t>
            </a:r>
            <a:r>
              <a:rPr lang="fr-FR" dirty="0"/>
              <a:t>des portes et fenêtres pour les habitants, mais aussi un </a:t>
            </a:r>
            <a:r>
              <a:rPr lang="fr-FR" b="1" dirty="0"/>
              <a:t>espace </a:t>
            </a:r>
            <a:r>
              <a:rPr lang="fr-FR" dirty="0"/>
              <a:t>pour pouvoir installer le site </a:t>
            </a:r>
            <a:r>
              <a:rPr lang="fr-FR" dirty="0" err="1"/>
              <a:t>piloteau</a:t>
            </a:r>
            <a:r>
              <a:rPr lang="fr-FR" dirty="0"/>
              <a:t> sein même de l’écocentre et des conteneurs. Inter Action Travail, une OBNL qui propose une boutique de réemploi des matériaux, grâce à eux, on a pu transformer le site pilote :les plateaux de travail vont devenir des </a:t>
            </a:r>
            <a:r>
              <a:rPr lang="fr-FR" b="1" dirty="0"/>
              <a:t>ateliers de réinsertion professionnelle </a:t>
            </a:r>
            <a:r>
              <a:rPr lang="fr-FR" dirty="0"/>
              <a:t>pour les personnes ayant des obstacles à l’emploi. </a:t>
            </a:r>
            <a:endParaRPr lang="en-US" dirty="0"/>
          </a:p>
          <a:p>
            <a:pPr defTabSz="914400">
              <a:defRPr/>
            </a:pPr>
            <a:endParaRPr lang="fr-FR" dirty="0"/>
          </a:p>
          <a:p>
            <a:pPr defTabSz="914400">
              <a:defRPr/>
            </a:pPr>
            <a:r>
              <a:rPr lang="fr-FR" dirty="0"/>
              <a:t>A Mirabel le démantèlement a été effectué auprès d’Eco et </a:t>
            </a:r>
            <a:r>
              <a:rPr lang="fr-FR" dirty="0" err="1"/>
              <a:t>Materio</a:t>
            </a:r>
            <a:r>
              <a:rPr lang="fr-FR" dirty="0"/>
              <a:t> une entreprise qui </a:t>
            </a:r>
            <a:r>
              <a:rPr lang="fr-FR" b="1" dirty="0"/>
              <a:t>récupère les matériaux </a:t>
            </a:r>
            <a:r>
              <a:rPr lang="fr-FR" dirty="0"/>
              <a:t>issus des déconstructions, qui les </a:t>
            </a:r>
            <a:r>
              <a:rPr lang="fr-FR" b="1" dirty="0"/>
              <a:t>remet en état </a:t>
            </a:r>
            <a:r>
              <a:rPr lang="fr-FR" dirty="0"/>
              <a:t>et les propose à la vente aux citoyens pour le réemploi. L'entreprise fournit un </a:t>
            </a:r>
            <a:r>
              <a:rPr lang="fr-FR" b="1" dirty="0"/>
              <a:t>entrepôt, son matériel et ses équipes</a:t>
            </a:r>
            <a:r>
              <a:rPr lang="fr-FR" dirty="0"/>
              <a:t>, afin de démanteler les portes et fenêtres qui ne sont pas réemployables. Gisement de déconstruction </a:t>
            </a:r>
          </a:p>
          <a:p>
            <a:pPr defTabSz="914400">
              <a:defRPr/>
            </a:pPr>
            <a:endParaRPr lang="fr-FR" dirty="0"/>
          </a:p>
          <a:p>
            <a:pPr defTabSz="914400">
              <a:defRPr/>
            </a:pPr>
            <a:endParaRPr lang="fr-FR" dirty="0"/>
          </a:p>
          <a:p>
            <a:pPr defTabSz="914400">
              <a:defRPr/>
            </a:pPr>
            <a:endParaRPr lang="fr-FR" dirty="0"/>
          </a:p>
          <a:p>
            <a:pPr defTabSz="914400">
              <a:defRPr/>
            </a:pPr>
            <a:r>
              <a:rPr lang="fr-FR" dirty="0"/>
              <a:t>-----</a:t>
            </a:r>
          </a:p>
          <a:p>
            <a:pPr defTabSz="914400">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 Ste Agathe, l’écocentre régional fournit un point de collecte pour les citoyens ainsi qu’un local qui fera office de 1</a:t>
            </a:r>
            <a:r>
              <a:rPr lang="fr-FR" baseline="30000" dirty="0"/>
              <a:t>er</a:t>
            </a:r>
            <a:r>
              <a:rPr lang="fr-FR" dirty="0"/>
              <a:t> site pilote de démantèlement. La collaboration sur place avec une OBNL qui fait déjà du réemploi permettra de transformer le site en un </a:t>
            </a:r>
            <a:r>
              <a:rPr lang="fr-FR" b="1" dirty="0"/>
              <a:t>ateliers de réinsertion professionnelle </a:t>
            </a:r>
            <a:r>
              <a:rPr lang="fr-FR" dirty="0"/>
              <a:t>pour les personnes ayant des obstacles à l’emploi. </a:t>
            </a:r>
          </a:p>
          <a:p>
            <a:endParaRPr lang="fr-FR" dirty="0"/>
          </a:p>
          <a:p>
            <a:r>
              <a:rPr lang="fr-FR" dirty="0"/>
              <a:t>A Mirabel, une entreprise qui privée de réemploi des matériaux de construction nous met à disposition un entrepôt et ses équipes pour faire office de 2</a:t>
            </a:r>
            <a:r>
              <a:rPr lang="fr-FR" baseline="30000" dirty="0"/>
              <a:t>nd</a:t>
            </a:r>
            <a:r>
              <a:rPr lang="fr-FR" dirty="0"/>
              <a:t> site de réemploi. </a:t>
            </a:r>
          </a:p>
          <a:p>
            <a:endParaRPr lang="fr-FR" dirty="0"/>
          </a:p>
          <a:p>
            <a:endParaRPr lang="fr-FR" dirty="0"/>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2037241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a:p>
            <a:r>
              <a:rPr lang="fr-FR" dirty="0"/>
              <a:t>Je voulais commencer par une petite mise en contexte de la chaine de valeur des portes et fenêtres. J’ai essayé de simplifier ça au maximum. En bleu on va voir les différents types d’acteur de la chaine de valeur des portes et fenêtres</a:t>
            </a:r>
          </a:p>
          <a:p>
            <a:pPr marL="342900" marR="0" lvl="0" indent="-342900">
              <a:lnSpc>
                <a:spcPct val="107000"/>
              </a:lnSpc>
              <a:spcBef>
                <a:spcPts val="0"/>
              </a:spcBef>
              <a:spcAft>
                <a:spcPts val="0"/>
              </a:spcAft>
              <a:buFont typeface="Symbol" panose="05050102010706020507" pitchFamily="18" charset="2"/>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Fournisseurs de matières premières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alibri" panose="020F0502020204030204" pitchFamily="34" charset="0"/>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Fabricants de verre.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alibri" panose="020F0502020204030204" pitchFamily="34" charset="0"/>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Producteurs d'aluminium, de bois, de PVC (polychlorure de vinyle) ou d'autres matériaux utilisés pour la fabrication des portes et fenêtres.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Fabricants de profilés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alibri" panose="020F0502020204030204" pitchFamily="34" charset="0"/>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Entreprises spécialisées dans la production des profilés en aluminium, en PVC, en bois ou en matériaux composites qui serviront à créer les châssis des portes et fenêtres.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Fabricant d’autres composantes:</a:t>
            </a:r>
          </a:p>
          <a:p>
            <a:pPr marL="0" marR="0" lvl="1" indent="0" defTabSz="457200" eaLnBrk="1" fontAlgn="auto" latinLnBrk="0" hangingPunct="1">
              <a:lnSpc>
                <a:spcPct val="107000"/>
              </a:lnSpc>
              <a:spcBef>
                <a:spcPts val="0"/>
              </a:spcBef>
              <a:spcAft>
                <a:spcPts val="800"/>
              </a:spcAft>
              <a:buClrTx/>
              <a:buSzTx/>
              <a:buFont typeface="Symbol" panose="05050102010706020507" pitchFamily="18" charset="2"/>
              <a:buNone/>
              <a:tabLst/>
              <a:defRP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	-	Fournisseurs de quincaillerie et accessoires (poignées, charnières, serrures, etc.)</a:t>
            </a:r>
          </a:p>
          <a:p>
            <a:pPr marL="0" marR="0" lvl="1" indent="0" defTabSz="457200" eaLnBrk="1" fontAlgn="auto" latinLnBrk="0" hangingPunct="1">
              <a:lnSpc>
                <a:spcPct val="107000"/>
              </a:lnSpc>
              <a:spcBef>
                <a:spcPts val="0"/>
              </a:spcBef>
              <a:spcAft>
                <a:spcPts val="800"/>
              </a:spcAft>
              <a:buClrTx/>
              <a:buSzTx/>
              <a:buFont typeface="Symbol" panose="05050102010706020507" pitchFamily="18" charset="2"/>
              <a:buNone/>
              <a:tabLst/>
              <a:defRP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	-	Fournisseurs de verre, de filtre UV, ou autre. </a:t>
            </a:r>
          </a:p>
          <a:p>
            <a:pPr marL="0" marR="0" lvl="1" indent="0" defTabSz="457200" eaLnBrk="1" fontAlgn="auto" latinLnBrk="0" hangingPunct="1">
              <a:lnSpc>
                <a:spcPct val="107000"/>
              </a:lnSpc>
              <a:spcBef>
                <a:spcPts val="0"/>
              </a:spcBef>
              <a:spcAft>
                <a:spcPts val="800"/>
              </a:spcAft>
              <a:buClrTx/>
              <a:buSzTx/>
              <a:buFont typeface="Symbol" panose="05050102010706020507" pitchFamily="18" charset="2"/>
              <a:buNone/>
              <a:tabLst/>
              <a:defRPr/>
            </a:pP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Fabricants de portes et fenêtres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alibri" panose="020F0502020204030204" pitchFamily="34" charset="0"/>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Entreprises qui assemblent les composants pour fabriquer des portes et fenêtres prêtes à être installées.</a:t>
            </a:r>
          </a:p>
          <a:p>
            <a:pPr marL="457200" marR="0" lvl="1" indent="0">
              <a:lnSpc>
                <a:spcPct val="107000"/>
              </a:lnSpc>
              <a:spcBef>
                <a:spcPts val="0"/>
              </a:spcBef>
              <a:spcAft>
                <a:spcPts val="0"/>
              </a:spcAft>
              <a:buFont typeface="Calibri" panose="020F0502020204030204" pitchFamily="34" charset="0"/>
              <a:buNone/>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Importations de portes et fenêtre depuis l’étranger : </a:t>
            </a:r>
            <a:r>
              <a:rPr lang="fr-FR" sz="1100" kern="100" dirty="0" err="1">
                <a:effectLst/>
                <a:latin typeface="Calibri" panose="020F0502020204030204" pitchFamily="34" charset="0"/>
                <a:ea typeface="Calibri" panose="020F0502020204030204" pitchFamily="34" charset="0"/>
                <a:cs typeface="Times New Roman" panose="02020603050405020304" pitchFamily="18" charset="0"/>
              </a:rPr>
              <a:t>subtanciel</a:t>
            </a: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lvl="1" indent="0">
              <a:lnSpc>
                <a:spcPct val="107000"/>
              </a:lnSpc>
              <a:spcBef>
                <a:spcPts val="0"/>
              </a:spcBef>
              <a:spcAft>
                <a:spcPts val="0"/>
              </a:spcAft>
              <a:buFont typeface="Calibri" panose="020F0502020204030204" pitchFamily="34" charset="0"/>
              <a:buNone/>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Distributeurs et revendeurs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alibri" panose="020F0502020204030204" pitchFamily="34" charset="0"/>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Grossistes qui achètent les portes et fenêtres en gros auprès des fabricants et les distribuent aux détaillants.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alibri" panose="020F0502020204030204" pitchFamily="34" charset="0"/>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Détaillants spécialisés dans la vente directe aux consommateurs.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Installateurs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alibri" panose="020F0502020204030204" pitchFamily="34" charset="0"/>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Entreprises spécialisées dans l'installation professionnelle des portes et fenêtres.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alibri" panose="020F0502020204030204" pitchFamily="34" charset="0"/>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Installateurs indépendants ou entrepreneurs du bâtiment qui intègrent les portes et fenêtres dans leurs projets de construction ou de rénovation.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Architectes et concepteurs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alibri" panose="020F0502020204030204" pitchFamily="34" charset="0"/>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Professionnels qui spécifient et intègrent des portes et fenêtres dans les plans architecturaux des bâtiments.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Prescripteurs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alibri" panose="020F0502020204030204" pitchFamily="34" charset="0"/>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Ingénieurs, consultants en construction, et autres professionnels qui recommandent des solutions spécifiques en fonction des besoins du projet.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Services de rénovation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alibri" panose="020F0502020204030204" pitchFamily="34" charset="0"/>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Entreprises offrant des services de maintenance, de réparation et de remplacement pour les portes et fenêtres.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fr-FR" dirty="0"/>
              <a:t>Déconstruction : </a:t>
            </a:r>
          </a:p>
          <a:p>
            <a:pPr marL="0" lvl="1" indent="0">
              <a:buFont typeface="Arial" panose="020B0604020202020204" pitchFamily="34" charset="0"/>
              <a:buNone/>
            </a:pPr>
            <a:r>
              <a:rPr lang="fr-FR" dirty="0"/>
              <a:t>	-      Entreprises offrant des solutions de déconstruction pour notamment récupérer les P&amp;F en fin de vie</a:t>
            </a:r>
          </a:p>
          <a:p>
            <a:pPr marL="342900" marR="0" lvl="0" indent="-342900">
              <a:lnSpc>
                <a:spcPct val="107000"/>
              </a:lnSpc>
              <a:spcBef>
                <a:spcPts val="0"/>
              </a:spcBef>
              <a:spcAft>
                <a:spcPts val="0"/>
              </a:spcAft>
              <a:buFont typeface="Symbol" panose="05050102010706020507" pitchFamily="18" charset="2"/>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Organismes de régulation et normatifs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alibri" panose="020F0502020204030204" pitchFamily="34" charset="0"/>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Agences gouvernementales responsables de l'émission de normes de construction et de sécurité pour les portes et fenêtres.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alibri" panose="020F0502020204030204" pitchFamily="34" charset="0"/>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Associations professionnelles qui établissent des normes de qualité et de performance.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1" indent="0">
              <a:buFont typeface="Arial" panose="020B0604020202020204" pitchFamily="34" charset="0"/>
              <a:buNone/>
            </a:pPr>
            <a:endParaRPr lang="fr-FR" dirty="0"/>
          </a:p>
          <a:p>
            <a:pPr marL="0" lvl="1" indent="0">
              <a:buFont typeface="Arial" panose="020B0604020202020204" pitchFamily="34" charset="0"/>
              <a:buNone/>
            </a:pPr>
            <a:endParaRPr lang="fr-FR" dirty="0"/>
          </a:p>
        </p:txBody>
      </p:sp>
    </p:spTree>
    <p:extLst>
      <p:ext uri="{BB962C8B-B14F-4D97-AF65-F5344CB8AC3E}">
        <p14:creationId xmlns:p14="http://schemas.microsoft.com/office/powerpoint/2010/main" val="2421976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FR" dirty="0"/>
              <a:t>Tout au long de cette chaine de valeur, il y a différents flux qui circulent entre les acteurs, mais il y aussi des gisements de P&amp;F qui sortent de ce système là, notamment en fin de vie, mais pas que. </a:t>
            </a:r>
          </a:p>
          <a:p>
            <a:pPr marL="0" marR="0" lvl="0" indent="0" defTabSz="457200" eaLnBrk="1" fontAlgn="auto" latinLnBrk="0" hangingPunct="1">
              <a:lnSpc>
                <a:spcPct val="117999"/>
              </a:lnSpc>
              <a:spcBef>
                <a:spcPts val="0"/>
              </a:spcBef>
              <a:spcAft>
                <a:spcPts val="0"/>
              </a:spcAft>
              <a:buClrTx/>
              <a:buSzTx/>
              <a:buFontTx/>
              <a:buNone/>
              <a:tabLst/>
              <a:defRPr/>
            </a:pPr>
            <a:endParaRPr lang="fr-FR" dirty="0"/>
          </a:p>
          <a:p>
            <a:pPr marL="0" marR="0" lvl="0" indent="0" defTabSz="457200" eaLnBrk="1" fontAlgn="auto" latinLnBrk="0" hangingPunct="1">
              <a:lnSpc>
                <a:spcPct val="117999"/>
              </a:lnSpc>
              <a:spcBef>
                <a:spcPts val="0"/>
              </a:spcBef>
              <a:spcAft>
                <a:spcPts val="0"/>
              </a:spcAft>
              <a:buClrTx/>
              <a:buSzTx/>
              <a:buFontTx/>
              <a:buNone/>
              <a:tabLst/>
              <a:defRPr/>
            </a:pPr>
            <a:r>
              <a:rPr lang="fr-FR" dirty="0"/>
              <a:t>Nous avons donc essayer d’estimer les quantités de ces gisements au regard des informations à notre </a:t>
            </a:r>
            <a:r>
              <a:rPr lang="fr-FR" dirty="0" err="1"/>
              <a:t>disponibiltionss</a:t>
            </a:r>
            <a:r>
              <a:rPr lang="fr-FR" dirty="0"/>
              <a:t> :Afin de se rendre compte des ordres de grandeur. Je vais commencer par vous présenter quelques données qui ont été récoltées ou estimées. </a:t>
            </a:r>
          </a:p>
        </p:txBody>
      </p:sp>
    </p:spTree>
    <p:extLst>
      <p:ext uri="{BB962C8B-B14F-4D97-AF65-F5344CB8AC3E}">
        <p14:creationId xmlns:p14="http://schemas.microsoft.com/office/powerpoint/2010/main" val="3827135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Tout d’abord les importations et exportations. On l’a abordé un peu précédemment, mais quels sont les P&amp;F qui sont importées directement depuis l’international ? </a:t>
            </a:r>
          </a:p>
          <a:p>
            <a:endParaRPr lang="fr-FR" dirty="0"/>
          </a:p>
          <a:p>
            <a:endParaRPr lang="fr-FR" dirty="0"/>
          </a:p>
          <a:p>
            <a:r>
              <a:rPr lang="fr-FR" dirty="0"/>
              <a:t>Et en terme d’exportation ?</a:t>
            </a:r>
          </a:p>
          <a:p>
            <a:endParaRPr lang="fr-FR" dirty="0"/>
          </a:p>
          <a:p>
            <a:r>
              <a:rPr lang="fr-FR" dirty="0"/>
              <a:t>Mais quels sont les chiffres associés ? </a:t>
            </a:r>
          </a:p>
          <a:p>
            <a:endParaRPr lang="fr-FR" dirty="0"/>
          </a:p>
        </p:txBody>
      </p:sp>
    </p:spTree>
    <p:extLst>
      <p:ext uri="{BB962C8B-B14F-4D97-AF65-F5344CB8AC3E}">
        <p14:creationId xmlns:p14="http://schemas.microsoft.com/office/powerpoint/2010/main" val="3579997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Voici les valeurs des importations </a:t>
            </a:r>
          </a:p>
          <a:p>
            <a:endParaRPr lang="fr-FR" dirty="0"/>
          </a:p>
          <a:p>
            <a:r>
              <a:rPr lang="fr-FR" dirty="0"/>
              <a:t>Et des exportations en M$ </a:t>
            </a:r>
          </a:p>
          <a:p>
            <a:endParaRPr lang="fr-FR" dirty="0"/>
          </a:p>
          <a:p>
            <a:endParaRPr lang="fr-FR" dirty="0"/>
          </a:p>
          <a:p>
            <a:r>
              <a:rPr lang="fr-FR" sz="1800" dirty="0">
                <a:effectLst/>
                <a:latin typeface="Calibri" panose="020F0502020204030204" pitchFamily="34" charset="0"/>
                <a:ea typeface="Calibri" panose="020F0502020204030204" pitchFamily="34" charset="0"/>
                <a:cs typeface="Times New Roman" panose="02020603050405020304" pitchFamily="18" charset="0"/>
              </a:rPr>
              <a:t>Grâce à ces résultats on peut poser l’hypothèse que les quantités produites au Québec sont à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minimat</a:t>
            </a:r>
            <a:r>
              <a:rPr lang="fr-FR" sz="1800" dirty="0">
                <a:effectLst/>
                <a:latin typeface="Calibri" panose="020F0502020204030204" pitchFamily="34" charset="0"/>
                <a:ea typeface="Calibri" panose="020F0502020204030204" pitchFamily="34" charset="0"/>
                <a:cs typeface="Times New Roman" panose="02020603050405020304" pitchFamily="18" charset="0"/>
              </a:rPr>
              <a:t> celles qui sont installées au Québec.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Enfait</a:t>
            </a:r>
            <a:r>
              <a:rPr lang="fr-FR" sz="1800" dirty="0">
                <a:effectLst/>
                <a:latin typeface="Calibri" panose="020F0502020204030204" pitchFamily="34" charset="0"/>
                <a:ea typeface="Calibri" panose="020F0502020204030204" pitchFamily="34" charset="0"/>
                <a:cs typeface="Times New Roman" panose="02020603050405020304" pitchFamily="18" charset="0"/>
              </a:rPr>
              <a:t>, puisque importations correspondent au double exportations, on peut raisonnablement penser que la quantité de portes et fenêtres produites au Québec n’est pas suffisante pour répondre à la demande du territoire. </a:t>
            </a:r>
          </a:p>
          <a:p>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Times New Roman" panose="02020603050405020304" pitchFamily="18" charset="0"/>
              </a:rPr>
              <a:t>Cette hypothèse va nous permettre de </a:t>
            </a:r>
            <a:endParaRPr lang="fr-FR" dirty="0"/>
          </a:p>
        </p:txBody>
      </p:sp>
    </p:spTree>
    <p:extLst>
      <p:ext uri="{BB962C8B-B14F-4D97-AF65-F5344CB8AC3E}">
        <p14:creationId xmlns:p14="http://schemas.microsoft.com/office/powerpoint/2010/main" val="4180006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r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Author and Date"/>
          <p:cNvSpPr txBox="1">
            <a:spLocks noGrp="1"/>
          </p:cNvSpPr>
          <p:nvPr>
            <p:ph type="body" sz="quarter" idx="22" hasCustomPrompt="1"/>
          </p:nvPr>
        </p:nvSpPr>
        <p:spPr>
          <a:xfrm>
            <a:off x="2979340" y="11224862"/>
            <a:ext cx="21001167" cy="636979"/>
          </a:xfrm>
          <a:prstGeom prst="rect">
            <a:avLst/>
          </a:prstGeom>
        </p:spPr>
        <p:txBody>
          <a:bodyPr lIns="45719" tIns="45719" rIns="45719" bIns="45719"/>
          <a:lstStyle>
            <a:lvl1pPr marL="0" indent="0" defTabSz="825500">
              <a:lnSpc>
                <a:spcPct val="100000"/>
              </a:lnSpc>
              <a:spcBef>
                <a:spcPts val="0"/>
              </a:spcBef>
              <a:buSzTx/>
              <a:buNone/>
              <a:defRPr sz="3600" b="0">
                <a:solidFill>
                  <a:srgbClr val="FFFFFF"/>
                </a:solidFill>
              </a:defRPr>
            </a:lvl1pPr>
          </a:lstStyle>
          <a:p>
            <a:r>
              <a:rPr lang="fr-CA" dirty="0"/>
              <a:t>Auteur, date</a:t>
            </a:r>
            <a:endParaRPr dirty="0"/>
          </a:p>
        </p:txBody>
      </p:sp>
      <p:sp>
        <p:nvSpPr>
          <p:cNvPr id="14" name="Presentation Title"/>
          <p:cNvSpPr txBox="1">
            <a:spLocks noGrp="1"/>
          </p:cNvSpPr>
          <p:nvPr>
            <p:ph type="title" hasCustomPrompt="1"/>
          </p:nvPr>
        </p:nvSpPr>
        <p:spPr>
          <a:xfrm>
            <a:off x="2984496" y="5843785"/>
            <a:ext cx="20990855" cy="2903407"/>
          </a:xfrm>
          <a:prstGeom prst="rect">
            <a:avLst/>
          </a:prstGeom>
        </p:spPr>
        <p:txBody>
          <a:bodyPr anchor="b"/>
          <a:lstStyle>
            <a:lvl1pPr>
              <a:defRPr>
                <a:solidFill>
                  <a:schemeClr val="bg1"/>
                </a:solidFill>
              </a:defRPr>
            </a:lvl1pPr>
          </a:lstStyle>
          <a:p>
            <a:r>
              <a:rPr lang="fr-CA" dirty="0"/>
              <a:t>Titre de la présentation</a:t>
            </a:r>
            <a:endParaRPr dirty="0"/>
          </a:p>
        </p:txBody>
      </p:sp>
      <p:sp>
        <p:nvSpPr>
          <p:cNvPr id="15" name="Body Level One…"/>
          <p:cNvSpPr txBox="1">
            <a:spLocks noGrp="1"/>
          </p:cNvSpPr>
          <p:nvPr>
            <p:ph type="body" sz="quarter" idx="1" hasCustomPrompt="1"/>
          </p:nvPr>
        </p:nvSpPr>
        <p:spPr>
          <a:xfrm>
            <a:off x="2979342" y="8747190"/>
            <a:ext cx="21001163" cy="1905001"/>
          </a:xfrm>
          <a:prstGeom prst="rect">
            <a:avLst/>
          </a:prstGeom>
        </p:spPr>
        <p:txBody>
          <a:bodyPr/>
          <a:lstStyle>
            <a:lvl1pPr marL="0" indent="0" defTabSz="825500">
              <a:lnSpc>
                <a:spcPct val="100000"/>
              </a:lnSpc>
              <a:spcBef>
                <a:spcPts val="0"/>
              </a:spcBef>
              <a:buSzTx/>
              <a:buNone/>
              <a:defRPr sz="5500" b="0">
                <a:solidFill>
                  <a:srgbClr val="FFFFFF"/>
                </a:solidFill>
              </a:defRPr>
            </a:lvl1pPr>
            <a:lvl2pPr marL="0" indent="457200" defTabSz="825500">
              <a:lnSpc>
                <a:spcPct val="100000"/>
              </a:lnSpc>
              <a:spcBef>
                <a:spcPts val="0"/>
              </a:spcBef>
              <a:buSzTx/>
              <a:buNone/>
              <a:defRPr sz="5500" b="1">
                <a:solidFill>
                  <a:srgbClr val="FFFFFF"/>
                </a:solidFill>
              </a:defRPr>
            </a:lvl2pPr>
            <a:lvl3pPr marL="0" indent="914400" defTabSz="825500">
              <a:lnSpc>
                <a:spcPct val="100000"/>
              </a:lnSpc>
              <a:spcBef>
                <a:spcPts val="0"/>
              </a:spcBef>
              <a:buSzTx/>
              <a:buNone/>
              <a:defRPr sz="5500" b="1">
                <a:solidFill>
                  <a:srgbClr val="FFFFFF"/>
                </a:solidFill>
              </a:defRPr>
            </a:lvl3pPr>
            <a:lvl4pPr marL="0" indent="1371600" defTabSz="825500">
              <a:lnSpc>
                <a:spcPct val="100000"/>
              </a:lnSpc>
              <a:spcBef>
                <a:spcPts val="0"/>
              </a:spcBef>
              <a:buSzTx/>
              <a:buNone/>
              <a:defRPr sz="5500" b="1">
                <a:solidFill>
                  <a:srgbClr val="FFFFFF"/>
                </a:solidFill>
              </a:defRPr>
            </a:lvl4pPr>
            <a:lvl5pPr marL="0" indent="1828800" defTabSz="825500">
              <a:lnSpc>
                <a:spcPct val="100000"/>
              </a:lnSpc>
              <a:spcBef>
                <a:spcPts val="0"/>
              </a:spcBef>
              <a:buSzTx/>
              <a:buNone/>
              <a:defRPr sz="5500" b="1">
                <a:solidFill>
                  <a:srgbClr val="FFFFFF"/>
                </a:solidFill>
              </a:defRPr>
            </a:lvl5pPr>
          </a:lstStyle>
          <a:p>
            <a:r>
              <a:rPr lang="fr-CA" dirty="0"/>
              <a:t>Sous-titre de la présentation</a:t>
            </a:r>
            <a:endParaRPr dirty="0"/>
          </a:p>
        </p:txBody>
      </p:sp>
      <p:pic>
        <p:nvPicPr>
          <p:cNvPr id="2" name="Image 1">
            <a:extLst>
              <a:ext uri="{FF2B5EF4-FFF2-40B4-BE49-F238E27FC236}">
                <a16:creationId xmlns:a16="http://schemas.microsoft.com/office/drawing/2014/main" id="{59B85FBD-F925-4246-B785-9AC555E61DD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79340" y="2645229"/>
            <a:ext cx="6572058" cy="3456732"/>
          </a:xfrm>
          <a:prstGeom prst="rect">
            <a:avLst/>
          </a:prstGeom>
        </p:spPr>
      </p:pic>
      <p:pic>
        <p:nvPicPr>
          <p:cNvPr id="3" name="Image 2">
            <a:extLst>
              <a:ext uri="{FF2B5EF4-FFF2-40B4-BE49-F238E27FC236}">
                <a16:creationId xmlns:a16="http://schemas.microsoft.com/office/drawing/2014/main" id="{8B384210-173C-4A9F-BBDF-CE28A78FC04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194497" y="9448735"/>
            <a:ext cx="2420322" cy="2450804"/>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Photos Text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 name="Terre-Globe.jpg"/>
          <p:cNvSpPr>
            <a:spLocks noGrp="1"/>
          </p:cNvSpPr>
          <p:nvPr>
            <p:ph type="pic" sz="quarter" idx="23"/>
          </p:nvPr>
        </p:nvSpPr>
        <p:spPr>
          <a:xfrm>
            <a:off x="1281209" y="5702527"/>
            <a:ext cx="4881399" cy="5214927"/>
          </a:xfrm>
          <a:prstGeom prst="rect">
            <a:avLst/>
          </a:prstGeom>
        </p:spPr>
        <p:txBody>
          <a:bodyPr lIns="91439" tIns="45719" rIns="91439" bIns="45719">
            <a:noAutofit/>
          </a:bodyPr>
          <a:lstStyle/>
          <a:p>
            <a:endParaRPr dirty="0"/>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8" name="Terre-Globe.jpg">
            <a:extLst>
              <a:ext uri="{FF2B5EF4-FFF2-40B4-BE49-F238E27FC236}">
                <a16:creationId xmlns:a16="http://schemas.microsoft.com/office/drawing/2014/main" id="{FD8A8455-3681-4309-B4D6-9A55F5DEC12E}"/>
              </a:ext>
            </a:extLst>
          </p:cNvPr>
          <p:cNvSpPr>
            <a:spLocks noGrp="1"/>
          </p:cNvSpPr>
          <p:nvPr>
            <p:ph type="pic" sz="quarter" idx="24"/>
          </p:nvPr>
        </p:nvSpPr>
        <p:spPr>
          <a:xfrm>
            <a:off x="6992863" y="5702527"/>
            <a:ext cx="4881399" cy="5214927"/>
          </a:xfrm>
          <a:prstGeom prst="rect">
            <a:avLst/>
          </a:prstGeom>
        </p:spPr>
        <p:txBody>
          <a:bodyPr lIns="91439" tIns="45719" rIns="91439" bIns="45719">
            <a:noAutofit/>
          </a:bodyPr>
          <a:lstStyle/>
          <a:p>
            <a:endParaRPr dirty="0"/>
          </a:p>
        </p:txBody>
      </p:sp>
      <p:sp>
        <p:nvSpPr>
          <p:cNvPr id="9" name="Terre-Globe.jpg">
            <a:extLst>
              <a:ext uri="{FF2B5EF4-FFF2-40B4-BE49-F238E27FC236}">
                <a16:creationId xmlns:a16="http://schemas.microsoft.com/office/drawing/2014/main" id="{EAAD492E-96A3-4340-B760-C3B409A649C2}"/>
              </a:ext>
            </a:extLst>
          </p:cNvPr>
          <p:cNvSpPr>
            <a:spLocks noGrp="1"/>
          </p:cNvSpPr>
          <p:nvPr>
            <p:ph type="pic" sz="quarter" idx="25"/>
          </p:nvPr>
        </p:nvSpPr>
        <p:spPr>
          <a:xfrm>
            <a:off x="12704517" y="5702527"/>
            <a:ext cx="4881399" cy="5214927"/>
          </a:xfrm>
          <a:prstGeom prst="rect">
            <a:avLst/>
          </a:prstGeom>
        </p:spPr>
        <p:txBody>
          <a:bodyPr lIns="91439" tIns="45719" rIns="91439" bIns="45719">
            <a:noAutofit/>
          </a:bodyPr>
          <a:lstStyle/>
          <a:p>
            <a:endParaRPr/>
          </a:p>
        </p:txBody>
      </p:sp>
      <p:sp>
        <p:nvSpPr>
          <p:cNvPr id="3" name="Espace réservé du texte 2">
            <a:extLst>
              <a:ext uri="{FF2B5EF4-FFF2-40B4-BE49-F238E27FC236}">
                <a16:creationId xmlns:a16="http://schemas.microsoft.com/office/drawing/2014/main" id="{FCE4A427-218A-4D1E-AAA8-A986AC3C8861}"/>
              </a:ext>
            </a:extLst>
          </p:cNvPr>
          <p:cNvSpPr>
            <a:spLocks noGrp="1"/>
          </p:cNvSpPr>
          <p:nvPr>
            <p:ph type="body" sz="quarter" idx="26"/>
          </p:nvPr>
        </p:nvSpPr>
        <p:spPr>
          <a:xfrm>
            <a:off x="1281210" y="4053114"/>
            <a:ext cx="4881398" cy="1234005"/>
          </a:xfrm>
        </p:spPr>
        <p:txBody>
          <a:bodyPr>
            <a:normAutofit/>
          </a:bodyPr>
          <a:lstStyle>
            <a:lvl1pPr marL="0" indent="0">
              <a:buNone/>
              <a:defRPr sz="3000"/>
            </a:lvl1pPr>
          </a:lstStyle>
          <a:p>
            <a:pPr lvl="0"/>
            <a:endParaRPr lang="fr-CA" dirty="0"/>
          </a:p>
        </p:txBody>
      </p:sp>
      <p:sp>
        <p:nvSpPr>
          <p:cNvPr id="12" name="Espace réservé du texte 2">
            <a:extLst>
              <a:ext uri="{FF2B5EF4-FFF2-40B4-BE49-F238E27FC236}">
                <a16:creationId xmlns:a16="http://schemas.microsoft.com/office/drawing/2014/main" id="{5FAAF536-9851-4707-A1B9-06E9B61DFC06}"/>
              </a:ext>
            </a:extLst>
          </p:cNvPr>
          <p:cNvSpPr>
            <a:spLocks noGrp="1"/>
          </p:cNvSpPr>
          <p:nvPr>
            <p:ph type="body" sz="quarter" idx="27"/>
          </p:nvPr>
        </p:nvSpPr>
        <p:spPr>
          <a:xfrm>
            <a:off x="6986615" y="4053114"/>
            <a:ext cx="4881398" cy="1234005"/>
          </a:xfrm>
        </p:spPr>
        <p:txBody>
          <a:bodyPr>
            <a:normAutofit/>
          </a:bodyPr>
          <a:lstStyle>
            <a:lvl1pPr marL="0" indent="0">
              <a:buNone/>
              <a:defRPr sz="3000"/>
            </a:lvl1pPr>
          </a:lstStyle>
          <a:p>
            <a:pPr lvl="0"/>
            <a:endParaRPr lang="fr-CA" dirty="0"/>
          </a:p>
        </p:txBody>
      </p:sp>
      <p:sp>
        <p:nvSpPr>
          <p:cNvPr id="13" name="Espace réservé du texte 2">
            <a:extLst>
              <a:ext uri="{FF2B5EF4-FFF2-40B4-BE49-F238E27FC236}">
                <a16:creationId xmlns:a16="http://schemas.microsoft.com/office/drawing/2014/main" id="{D8008D49-B9C4-4040-80B5-6920EFA3946F}"/>
              </a:ext>
            </a:extLst>
          </p:cNvPr>
          <p:cNvSpPr>
            <a:spLocks noGrp="1"/>
          </p:cNvSpPr>
          <p:nvPr>
            <p:ph type="body" sz="quarter" idx="28"/>
          </p:nvPr>
        </p:nvSpPr>
        <p:spPr>
          <a:xfrm>
            <a:off x="12704518" y="4053114"/>
            <a:ext cx="4881398" cy="1234005"/>
          </a:xfrm>
        </p:spPr>
        <p:txBody>
          <a:bodyPr>
            <a:normAutofit/>
          </a:bodyPr>
          <a:lstStyle>
            <a:lvl1pPr marL="0" indent="0">
              <a:buNone/>
              <a:defRPr sz="3000"/>
            </a:lvl1pPr>
          </a:lstStyle>
          <a:p>
            <a:pPr lvl="0"/>
            <a:endParaRPr lang="fr-CA" dirty="0"/>
          </a:p>
        </p:txBody>
      </p:sp>
      <p:sp>
        <p:nvSpPr>
          <p:cNvPr id="14" name="Slide Subtitle">
            <a:extLst>
              <a:ext uri="{FF2B5EF4-FFF2-40B4-BE49-F238E27FC236}">
                <a16:creationId xmlns:a16="http://schemas.microsoft.com/office/drawing/2014/main" id="{A800DDAB-CD73-43F5-8755-ED31B6BB5D0C}"/>
              </a:ext>
            </a:extLst>
          </p:cNvPr>
          <p:cNvSpPr txBox="1">
            <a:spLocks noGrp="1"/>
          </p:cNvSpPr>
          <p:nvPr>
            <p:ph type="body" sz="quarter" idx="29" hasCustomPrompt="1"/>
          </p:nvPr>
        </p:nvSpPr>
        <p:spPr>
          <a:xfrm>
            <a:off x="1281210" y="1404468"/>
            <a:ext cx="16515443" cy="934780"/>
          </a:xfrm>
          <a:prstGeom prst="rect">
            <a:avLst/>
          </a:prstGeom>
        </p:spPr>
        <p:txBody>
          <a:bodyPr lIns="45719" tIns="45719" rIns="45719" bIns="45719"/>
          <a:lstStyle>
            <a:lvl1pPr marL="0" indent="0" defTabSz="825500">
              <a:lnSpc>
                <a:spcPct val="100000"/>
              </a:lnSpc>
              <a:spcBef>
                <a:spcPts val="0"/>
              </a:spcBef>
              <a:buSzTx/>
              <a:buNone/>
              <a:defRPr sz="5500" b="1">
                <a:solidFill>
                  <a:schemeClr val="tx1"/>
                </a:solidFill>
              </a:defRPr>
            </a:lvl1pPr>
          </a:lstStyle>
          <a:p>
            <a:r>
              <a:rPr lang="fr-CA" dirty="0"/>
              <a:t>Titre de diapo</a:t>
            </a:r>
            <a:endParaRPr dirty="0"/>
          </a:p>
        </p:txBody>
      </p:sp>
      <p:sp>
        <p:nvSpPr>
          <p:cNvPr id="15" name="Author and Date">
            <a:extLst>
              <a:ext uri="{FF2B5EF4-FFF2-40B4-BE49-F238E27FC236}">
                <a16:creationId xmlns:a16="http://schemas.microsoft.com/office/drawing/2014/main" id="{FD4CD387-7D56-4AD5-957E-486A25EB0BBD}"/>
              </a:ext>
            </a:extLst>
          </p:cNvPr>
          <p:cNvSpPr txBox="1">
            <a:spLocks noGrp="1"/>
          </p:cNvSpPr>
          <p:nvPr>
            <p:ph type="body" sz="quarter" idx="22" hasCustomPrompt="1"/>
          </p:nvPr>
        </p:nvSpPr>
        <p:spPr>
          <a:xfrm>
            <a:off x="1281210" y="12631320"/>
            <a:ext cx="21001167" cy="636979"/>
          </a:xfrm>
          <a:prstGeom prst="rect">
            <a:avLst/>
          </a:prstGeom>
        </p:spPr>
        <p:txBody>
          <a:bodyPr lIns="45719" tIns="45719" rIns="45719" bIns="45719">
            <a:normAutofit/>
          </a:bodyPr>
          <a:lstStyle>
            <a:lvl1pPr marL="0" indent="0" defTabSz="825500">
              <a:lnSpc>
                <a:spcPct val="100000"/>
              </a:lnSpc>
              <a:spcBef>
                <a:spcPts val="0"/>
              </a:spcBef>
              <a:buSzTx/>
              <a:buNone/>
              <a:defRPr sz="3000" b="0">
                <a:solidFill>
                  <a:srgbClr val="002060"/>
                </a:solidFill>
              </a:defRPr>
            </a:lvl1pPr>
          </a:lstStyle>
          <a:p>
            <a:r>
              <a:rPr lang="fr-CA" dirty="0"/>
              <a:t>Sources</a:t>
            </a:r>
            <a:endParaRPr dirty="0"/>
          </a:p>
        </p:txBody>
      </p:sp>
      <p:sp>
        <p:nvSpPr>
          <p:cNvPr id="11" name="Terre-Globe.jpg">
            <a:extLst>
              <a:ext uri="{FF2B5EF4-FFF2-40B4-BE49-F238E27FC236}">
                <a16:creationId xmlns:a16="http://schemas.microsoft.com/office/drawing/2014/main" id="{8A1C2F30-A6E6-42E7-902B-D02F3AD61CC1}"/>
              </a:ext>
            </a:extLst>
          </p:cNvPr>
          <p:cNvSpPr>
            <a:spLocks noGrp="1"/>
          </p:cNvSpPr>
          <p:nvPr>
            <p:ph type="pic" sz="quarter" idx="30"/>
          </p:nvPr>
        </p:nvSpPr>
        <p:spPr>
          <a:xfrm>
            <a:off x="18416171" y="5702527"/>
            <a:ext cx="4881399" cy="5214927"/>
          </a:xfrm>
          <a:prstGeom prst="rect">
            <a:avLst/>
          </a:prstGeom>
        </p:spPr>
        <p:txBody>
          <a:bodyPr lIns="91439" tIns="45719" rIns="91439" bIns="45719">
            <a:noAutofit/>
          </a:bodyPr>
          <a:lstStyle/>
          <a:p>
            <a:endParaRPr/>
          </a:p>
        </p:txBody>
      </p:sp>
      <p:sp>
        <p:nvSpPr>
          <p:cNvPr id="16" name="Espace réservé du texte 2">
            <a:extLst>
              <a:ext uri="{FF2B5EF4-FFF2-40B4-BE49-F238E27FC236}">
                <a16:creationId xmlns:a16="http://schemas.microsoft.com/office/drawing/2014/main" id="{062F38B4-5AE0-4B8E-A9C5-91184792C550}"/>
              </a:ext>
            </a:extLst>
          </p:cNvPr>
          <p:cNvSpPr>
            <a:spLocks noGrp="1"/>
          </p:cNvSpPr>
          <p:nvPr>
            <p:ph type="body" sz="quarter" idx="31"/>
          </p:nvPr>
        </p:nvSpPr>
        <p:spPr>
          <a:xfrm>
            <a:off x="18416172" y="4053114"/>
            <a:ext cx="4881398" cy="1234005"/>
          </a:xfrm>
        </p:spPr>
        <p:txBody>
          <a:bodyPr>
            <a:normAutofit/>
          </a:bodyPr>
          <a:lstStyle>
            <a:lvl1pPr marL="0" indent="0">
              <a:buNone/>
              <a:defRPr sz="3000"/>
            </a:lvl1pPr>
          </a:lstStyle>
          <a:p>
            <a:pPr lvl="0"/>
            <a:endParaRPr lang="fr-CA" dirty="0"/>
          </a:p>
        </p:txBody>
      </p:sp>
    </p:spTree>
    <p:extLst>
      <p:ext uri="{BB962C8B-B14F-4D97-AF65-F5344CB8AC3E}">
        <p14:creationId xmlns:p14="http://schemas.microsoft.com/office/powerpoint/2010/main" val="72036938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ercles Text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3" name="Espace réservé du texte 2">
            <a:extLst>
              <a:ext uri="{FF2B5EF4-FFF2-40B4-BE49-F238E27FC236}">
                <a16:creationId xmlns:a16="http://schemas.microsoft.com/office/drawing/2014/main" id="{FCE4A427-218A-4D1E-AAA8-A986AC3C8861}"/>
              </a:ext>
            </a:extLst>
          </p:cNvPr>
          <p:cNvSpPr>
            <a:spLocks noGrp="1"/>
          </p:cNvSpPr>
          <p:nvPr>
            <p:ph type="body" sz="quarter" idx="26"/>
          </p:nvPr>
        </p:nvSpPr>
        <p:spPr>
          <a:xfrm>
            <a:off x="1281210" y="4053114"/>
            <a:ext cx="4881398" cy="1234005"/>
          </a:xfrm>
        </p:spPr>
        <p:txBody>
          <a:bodyPr>
            <a:normAutofit/>
          </a:bodyPr>
          <a:lstStyle>
            <a:lvl1pPr marL="0" indent="0" algn="ctr">
              <a:buNone/>
              <a:defRPr sz="3000"/>
            </a:lvl1pPr>
          </a:lstStyle>
          <a:p>
            <a:pPr lvl="0"/>
            <a:endParaRPr lang="fr-CA" dirty="0"/>
          </a:p>
        </p:txBody>
      </p:sp>
      <p:sp>
        <p:nvSpPr>
          <p:cNvPr id="12" name="Espace réservé du texte 2">
            <a:extLst>
              <a:ext uri="{FF2B5EF4-FFF2-40B4-BE49-F238E27FC236}">
                <a16:creationId xmlns:a16="http://schemas.microsoft.com/office/drawing/2014/main" id="{5FAAF536-9851-4707-A1B9-06E9B61DFC06}"/>
              </a:ext>
            </a:extLst>
          </p:cNvPr>
          <p:cNvSpPr>
            <a:spLocks noGrp="1"/>
          </p:cNvSpPr>
          <p:nvPr>
            <p:ph type="body" sz="quarter" idx="27"/>
          </p:nvPr>
        </p:nvSpPr>
        <p:spPr>
          <a:xfrm>
            <a:off x="6986615" y="4053114"/>
            <a:ext cx="4881398" cy="1234005"/>
          </a:xfrm>
        </p:spPr>
        <p:txBody>
          <a:bodyPr>
            <a:normAutofit/>
          </a:bodyPr>
          <a:lstStyle>
            <a:lvl1pPr marL="0" indent="0" algn="ctr">
              <a:buNone/>
              <a:defRPr sz="3000"/>
            </a:lvl1pPr>
          </a:lstStyle>
          <a:p>
            <a:pPr lvl="0"/>
            <a:endParaRPr lang="fr-CA" dirty="0"/>
          </a:p>
        </p:txBody>
      </p:sp>
      <p:sp>
        <p:nvSpPr>
          <p:cNvPr id="13" name="Espace réservé du texte 2">
            <a:extLst>
              <a:ext uri="{FF2B5EF4-FFF2-40B4-BE49-F238E27FC236}">
                <a16:creationId xmlns:a16="http://schemas.microsoft.com/office/drawing/2014/main" id="{D8008D49-B9C4-4040-80B5-6920EFA3946F}"/>
              </a:ext>
            </a:extLst>
          </p:cNvPr>
          <p:cNvSpPr>
            <a:spLocks noGrp="1"/>
          </p:cNvSpPr>
          <p:nvPr>
            <p:ph type="body" sz="quarter" idx="28"/>
          </p:nvPr>
        </p:nvSpPr>
        <p:spPr>
          <a:xfrm>
            <a:off x="12704518" y="4053114"/>
            <a:ext cx="4881398" cy="1234005"/>
          </a:xfrm>
        </p:spPr>
        <p:txBody>
          <a:bodyPr>
            <a:normAutofit/>
          </a:bodyPr>
          <a:lstStyle>
            <a:lvl1pPr marL="0" indent="0" algn="ctr">
              <a:buNone/>
              <a:defRPr sz="3000"/>
            </a:lvl1pPr>
          </a:lstStyle>
          <a:p>
            <a:pPr lvl="0"/>
            <a:endParaRPr lang="fr-CA" dirty="0"/>
          </a:p>
        </p:txBody>
      </p:sp>
      <p:sp>
        <p:nvSpPr>
          <p:cNvPr id="14" name="Slide Subtitle">
            <a:extLst>
              <a:ext uri="{FF2B5EF4-FFF2-40B4-BE49-F238E27FC236}">
                <a16:creationId xmlns:a16="http://schemas.microsoft.com/office/drawing/2014/main" id="{A800DDAB-CD73-43F5-8755-ED31B6BB5D0C}"/>
              </a:ext>
            </a:extLst>
          </p:cNvPr>
          <p:cNvSpPr txBox="1">
            <a:spLocks noGrp="1"/>
          </p:cNvSpPr>
          <p:nvPr>
            <p:ph type="body" sz="quarter" idx="29" hasCustomPrompt="1"/>
          </p:nvPr>
        </p:nvSpPr>
        <p:spPr>
          <a:xfrm>
            <a:off x="1281210" y="1404468"/>
            <a:ext cx="16515443" cy="934780"/>
          </a:xfrm>
          <a:prstGeom prst="rect">
            <a:avLst/>
          </a:prstGeom>
        </p:spPr>
        <p:txBody>
          <a:bodyPr lIns="45719" tIns="45719" rIns="45719" bIns="45719"/>
          <a:lstStyle>
            <a:lvl1pPr marL="0" indent="0" defTabSz="825500">
              <a:lnSpc>
                <a:spcPct val="100000"/>
              </a:lnSpc>
              <a:spcBef>
                <a:spcPts val="0"/>
              </a:spcBef>
              <a:buSzTx/>
              <a:buNone/>
              <a:defRPr sz="5500" b="1">
                <a:solidFill>
                  <a:schemeClr val="tx1"/>
                </a:solidFill>
              </a:defRPr>
            </a:lvl1pPr>
          </a:lstStyle>
          <a:p>
            <a:r>
              <a:rPr lang="fr-CA" dirty="0"/>
              <a:t>Titre de diapo</a:t>
            </a:r>
            <a:endParaRPr dirty="0"/>
          </a:p>
        </p:txBody>
      </p:sp>
      <p:sp>
        <p:nvSpPr>
          <p:cNvPr id="15" name="Author and Date">
            <a:extLst>
              <a:ext uri="{FF2B5EF4-FFF2-40B4-BE49-F238E27FC236}">
                <a16:creationId xmlns:a16="http://schemas.microsoft.com/office/drawing/2014/main" id="{FD4CD387-7D56-4AD5-957E-486A25EB0BBD}"/>
              </a:ext>
            </a:extLst>
          </p:cNvPr>
          <p:cNvSpPr txBox="1">
            <a:spLocks noGrp="1"/>
          </p:cNvSpPr>
          <p:nvPr>
            <p:ph type="body" sz="quarter" idx="22" hasCustomPrompt="1"/>
          </p:nvPr>
        </p:nvSpPr>
        <p:spPr>
          <a:xfrm>
            <a:off x="1281210" y="12631320"/>
            <a:ext cx="21001167" cy="636979"/>
          </a:xfrm>
          <a:prstGeom prst="rect">
            <a:avLst/>
          </a:prstGeom>
        </p:spPr>
        <p:txBody>
          <a:bodyPr lIns="45719" tIns="45719" rIns="45719" bIns="45719">
            <a:normAutofit/>
          </a:bodyPr>
          <a:lstStyle>
            <a:lvl1pPr marL="0" indent="0" defTabSz="825500">
              <a:lnSpc>
                <a:spcPct val="100000"/>
              </a:lnSpc>
              <a:spcBef>
                <a:spcPts val="0"/>
              </a:spcBef>
              <a:buSzTx/>
              <a:buNone/>
              <a:defRPr sz="3000" b="0">
                <a:solidFill>
                  <a:srgbClr val="002060"/>
                </a:solidFill>
              </a:defRPr>
            </a:lvl1pPr>
          </a:lstStyle>
          <a:p>
            <a:r>
              <a:rPr lang="fr-CA" dirty="0"/>
              <a:t>Sources</a:t>
            </a:r>
            <a:endParaRPr dirty="0"/>
          </a:p>
        </p:txBody>
      </p:sp>
      <p:sp>
        <p:nvSpPr>
          <p:cNvPr id="16" name="Espace réservé du texte 2">
            <a:extLst>
              <a:ext uri="{FF2B5EF4-FFF2-40B4-BE49-F238E27FC236}">
                <a16:creationId xmlns:a16="http://schemas.microsoft.com/office/drawing/2014/main" id="{062F38B4-5AE0-4B8E-A9C5-91184792C550}"/>
              </a:ext>
            </a:extLst>
          </p:cNvPr>
          <p:cNvSpPr>
            <a:spLocks noGrp="1"/>
          </p:cNvSpPr>
          <p:nvPr>
            <p:ph type="body" sz="quarter" idx="31"/>
          </p:nvPr>
        </p:nvSpPr>
        <p:spPr>
          <a:xfrm>
            <a:off x="18416172" y="4053114"/>
            <a:ext cx="4881398" cy="1234005"/>
          </a:xfrm>
        </p:spPr>
        <p:txBody>
          <a:bodyPr>
            <a:normAutofit/>
          </a:bodyPr>
          <a:lstStyle>
            <a:lvl1pPr marL="0" indent="0" algn="ctr">
              <a:buNone/>
              <a:defRPr sz="3000"/>
            </a:lvl1pPr>
          </a:lstStyle>
          <a:p>
            <a:pPr lvl="0"/>
            <a:endParaRPr lang="fr-CA" dirty="0"/>
          </a:p>
        </p:txBody>
      </p:sp>
      <p:pic>
        <p:nvPicPr>
          <p:cNvPr id="17" name="Espace réservé pour une image  23">
            <a:extLst>
              <a:ext uri="{FF2B5EF4-FFF2-40B4-BE49-F238E27FC236}">
                <a16:creationId xmlns:a16="http://schemas.microsoft.com/office/drawing/2014/main" id="{8DD12B50-191A-4E2D-8842-BC7958170BD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40" r="290"/>
          <a:stretch/>
        </p:blipFill>
        <p:spPr>
          <a:xfrm>
            <a:off x="618762" y="5736798"/>
            <a:ext cx="5227742" cy="5214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18" name="Espace réservé pour une image  23">
            <a:extLst>
              <a:ext uri="{FF2B5EF4-FFF2-40B4-BE49-F238E27FC236}">
                <a16:creationId xmlns:a16="http://schemas.microsoft.com/office/drawing/2014/main" id="{F62DF026-21AF-4791-A2FF-A44616969F0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40" r="290"/>
          <a:stretch/>
        </p:blipFill>
        <p:spPr>
          <a:xfrm>
            <a:off x="6435784" y="5736798"/>
            <a:ext cx="5227742" cy="5214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19" name="Espace réservé pour une image  23">
            <a:extLst>
              <a:ext uri="{FF2B5EF4-FFF2-40B4-BE49-F238E27FC236}">
                <a16:creationId xmlns:a16="http://schemas.microsoft.com/office/drawing/2014/main" id="{FB7D4B61-8B8A-452F-A42F-14CABA99A40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40" r="290"/>
          <a:stretch/>
        </p:blipFill>
        <p:spPr>
          <a:xfrm>
            <a:off x="12252806" y="5736798"/>
            <a:ext cx="5227742" cy="5214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20" name="Espace réservé pour une image  23">
            <a:extLst>
              <a:ext uri="{FF2B5EF4-FFF2-40B4-BE49-F238E27FC236}">
                <a16:creationId xmlns:a16="http://schemas.microsoft.com/office/drawing/2014/main" id="{8FBD25C1-E271-4722-B0CF-07B80B2BCA5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40" r="290"/>
          <a:stretch/>
        </p:blipFill>
        <p:spPr>
          <a:xfrm>
            <a:off x="18069828" y="5736798"/>
            <a:ext cx="5227742" cy="5214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22" name="Slide Subtitle">
            <a:extLst>
              <a:ext uri="{FF2B5EF4-FFF2-40B4-BE49-F238E27FC236}">
                <a16:creationId xmlns:a16="http://schemas.microsoft.com/office/drawing/2014/main" id="{89AF9827-E1B6-48AA-8154-6A136770AAD1}"/>
              </a:ext>
            </a:extLst>
          </p:cNvPr>
          <p:cNvSpPr txBox="1">
            <a:spLocks noGrp="1"/>
          </p:cNvSpPr>
          <p:nvPr>
            <p:ph type="body" sz="quarter" idx="25" hasCustomPrompt="1"/>
          </p:nvPr>
        </p:nvSpPr>
        <p:spPr>
          <a:xfrm>
            <a:off x="1190703" y="7725214"/>
            <a:ext cx="4083859" cy="1234005"/>
          </a:xfrm>
          <a:prstGeom prst="rect">
            <a:avLst/>
          </a:prstGeom>
        </p:spPr>
        <p:txBody>
          <a:bodyPr lIns="45719" tIns="45719" rIns="45719" bIns="45719"/>
          <a:lstStyle>
            <a:lvl1pPr marL="0" indent="0" algn="ctr" defTabSz="825500">
              <a:lnSpc>
                <a:spcPct val="100000"/>
              </a:lnSpc>
              <a:spcBef>
                <a:spcPts val="0"/>
              </a:spcBef>
              <a:buSzTx/>
              <a:buNone/>
              <a:defRPr sz="5500" b="1">
                <a:solidFill>
                  <a:schemeClr val="bg1"/>
                </a:solidFill>
              </a:defRPr>
            </a:lvl1pPr>
          </a:lstStyle>
          <a:p>
            <a:r>
              <a:rPr lang="fr-CA" dirty="0"/>
              <a:t>Texte</a:t>
            </a:r>
            <a:endParaRPr dirty="0"/>
          </a:p>
        </p:txBody>
      </p:sp>
      <p:sp>
        <p:nvSpPr>
          <p:cNvPr id="23" name="Slide Subtitle">
            <a:extLst>
              <a:ext uri="{FF2B5EF4-FFF2-40B4-BE49-F238E27FC236}">
                <a16:creationId xmlns:a16="http://schemas.microsoft.com/office/drawing/2014/main" id="{58DDFF6A-1263-4678-99E9-FE2652ED8C1B}"/>
              </a:ext>
            </a:extLst>
          </p:cNvPr>
          <p:cNvSpPr txBox="1">
            <a:spLocks noGrp="1"/>
          </p:cNvSpPr>
          <p:nvPr>
            <p:ph type="body" sz="quarter" idx="32" hasCustomPrompt="1"/>
          </p:nvPr>
        </p:nvSpPr>
        <p:spPr>
          <a:xfrm>
            <a:off x="6986615" y="7725214"/>
            <a:ext cx="4083859" cy="1234005"/>
          </a:xfrm>
          <a:prstGeom prst="rect">
            <a:avLst/>
          </a:prstGeom>
        </p:spPr>
        <p:txBody>
          <a:bodyPr lIns="45719" tIns="45719" rIns="45719" bIns="45719"/>
          <a:lstStyle>
            <a:lvl1pPr marL="0" indent="0" algn="ctr" defTabSz="825500">
              <a:lnSpc>
                <a:spcPct val="100000"/>
              </a:lnSpc>
              <a:spcBef>
                <a:spcPts val="0"/>
              </a:spcBef>
              <a:buSzTx/>
              <a:buNone/>
              <a:defRPr sz="5500" b="1">
                <a:solidFill>
                  <a:schemeClr val="bg1"/>
                </a:solidFill>
              </a:defRPr>
            </a:lvl1pPr>
          </a:lstStyle>
          <a:p>
            <a:r>
              <a:rPr lang="fr-CA" dirty="0"/>
              <a:t>Texte</a:t>
            </a:r>
            <a:endParaRPr dirty="0"/>
          </a:p>
        </p:txBody>
      </p:sp>
      <p:sp>
        <p:nvSpPr>
          <p:cNvPr id="24" name="Slide Subtitle">
            <a:extLst>
              <a:ext uri="{FF2B5EF4-FFF2-40B4-BE49-F238E27FC236}">
                <a16:creationId xmlns:a16="http://schemas.microsoft.com/office/drawing/2014/main" id="{E1910BE6-EC8A-46AB-AFF6-7D37EB091AFA}"/>
              </a:ext>
            </a:extLst>
          </p:cNvPr>
          <p:cNvSpPr txBox="1">
            <a:spLocks noGrp="1"/>
          </p:cNvSpPr>
          <p:nvPr>
            <p:ph type="body" sz="quarter" idx="33" hasCustomPrompt="1"/>
          </p:nvPr>
        </p:nvSpPr>
        <p:spPr>
          <a:xfrm>
            <a:off x="12824747" y="7725213"/>
            <a:ext cx="4083859" cy="1234005"/>
          </a:xfrm>
          <a:prstGeom prst="rect">
            <a:avLst/>
          </a:prstGeom>
        </p:spPr>
        <p:txBody>
          <a:bodyPr lIns="45719" tIns="45719" rIns="45719" bIns="45719"/>
          <a:lstStyle>
            <a:lvl1pPr marL="0" indent="0" algn="ctr" defTabSz="825500">
              <a:lnSpc>
                <a:spcPct val="100000"/>
              </a:lnSpc>
              <a:spcBef>
                <a:spcPts val="0"/>
              </a:spcBef>
              <a:buSzTx/>
              <a:buNone/>
              <a:defRPr sz="5500" b="1">
                <a:solidFill>
                  <a:schemeClr val="bg1"/>
                </a:solidFill>
              </a:defRPr>
            </a:lvl1pPr>
          </a:lstStyle>
          <a:p>
            <a:r>
              <a:rPr lang="fr-CA" dirty="0"/>
              <a:t>Texte</a:t>
            </a:r>
            <a:endParaRPr dirty="0"/>
          </a:p>
        </p:txBody>
      </p:sp>
      <p:sp>
        <p:nvSpPr>
          <p:cNvPr id="25" name="Slide Subtitle">
            <a:extLst>
              <a:ext uri="{FF2B5EF4-FFF2-40B4-BE49-F238E27FC236}">
                <a16:creationId xmlns:a16="http://schemas.microsoft.com/office/drawing/2014/main" id="{8848E3B2-3B4D-4209-B9E3-504218E53DEA}"/>
              </a:ext>
            </a:extLst>
          </p:cNvPr>
          <p:cNvSpPr txBox="1">
            <a:spLocks noGrp="1"/>
          </p:cNvSpPr>
          <p:nvPr>
            <p:ph type="body" sz="quarter" idx="34" hasCustomPrompt="1"/>
          </p:nvPr>
        </p:nvSpPr>
        <p:spPr>
          <a:xfrm>
            <a:off x="18641769" y="7612712"/>
            <a:ext cx="4083859" cy="1234005"/>
          </a:xfrm>
          <a:prstGeom prst="rect">
            <a:avLst/>
          </a:prstGeom>
        </p:spPr>
        <p:txBody>
          <a:bodyPr lIns="45719" tIns="45719" rIns="45719" bIns="45719"/>
          <a:lstStyle>
            <a:lvl1pPr marL="0" indent="0" algn="ctr" defTabSz="825500">
              <a:lnSpc>
                <a:spcPct val="100000"/>
              </a:lnSpc>
              <a:spcBef>
                <a:spcPts val="0"/>
              </a:spcBef>
              <a:buSzTx/>
              <a:buNone/>
              <a:defRPr sz="5500" b="1">
                <a:solidFill>
                  <a:schemeClr val="bg1"/>
                </a:solidFill>
              </a:defRPr>
            </a:lvl1pPr>
          </a:lstStyle>
          <a:p>
            <a:r>
              <a:rPr lang="fr-CA" dirty="0"/>
              <a:t>Texte</a:t>
            </a:r>
            <a:endParaRPr dirty="0"/>
          </a:p>
        </p:txBody>
      </p:sp>
    </p:spTree>
    <p:extLst>
      <p:ext uri="{BB962C8B-B14F-4D97-AF65-F5344CB8AC3E}">
        <p14:creationId xmlns:p14="http://schemas.microsoft.com/office/powerpoint/2010/main" val="337730631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iffre/ Citatio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829232B-4C2C-44C1-829B-F92E6072C2D7}"/>
              </a:ext>
            </a:extLst>
          </p:cNvPr>
          <p:cNvSpPr>
            <a:spLocks noGrp="1"/>
          </p:cNvSpPr>
          <p:nvPr>
            <p:ph type="sldNum" sz="quarter" idx="10"/>
          </p:nvPr>
        </p:nvSpPr>
        <p:spPr/>
        <p:txBody>
          <a:bodyPr/>
          <a:lstStyle/>
          <a:p>
            <a:fld id="{86CB4B4D-7CA3-9044-876B-883B54F8677D}" type="slidenum">
              <a:rPr lang="fr-CA" smtClean="0"/>
              <a:t>‹N°›</a:t>
            </a:fld>
            <a:endParaRPr lang="fr-CA" dirty="0"/>
          </a:p>
        </p:txBody>
      </p:sp>
      <p:sp>
        <p:nvSpPr>
          <p:cNvPr id="4" name="Slide Subtitle">
            <a:extLst>
              <a:ext uri="{FF2B5EF4-FFF2-40B4-BE49-F238E27FC236}">
                <a16:creationId xmlns:a16="http://schemas.microsoft.com/office/drawing/2014/main" id="{F6E90ECE-7432-46CA-A424-D1561C36E8AA}"/>
              </a:ext>
            </a:extLst>
          </p:cNvPr>
          <p:cNvSpPr txBox="1">
            <a:spLocks noGrp="1"/>
          </p:cNvSpPr>
          <p:nvPr>
            <p:ph type="body" sz="quarter" idx="24" hasCustomPrompt="1"/>
          </p:nvPr>
        </p:nvSpPr>
        <p:spPr>
          <a:xfrm>
            <a:off x="3928027" y="4058802"/>
            <a:ext cx="16515443" cy="934780"/>
          </a:xfrm>
          <a:prstGeom prst="rect">
            <a:avLst/>
          </a:prstGeom>
        </p:spPr>
        <p:txBody>
          <a:bodyPr lIns="45719" tIns="45719" rIns="45719" bIns="45719"/>
          <a:lstStyle>
            <a:lvl1pPr marL="0" indent="0" algn="ctr" defTabSz="825500">
              <a:lnSpc>
                <a:spcPct val="100000"/>
              </a:lnSpc>
              <a:spcBef>
                <a:spcPts val="0"/>
              </a:spcBef>
              <a:buSzTx/>
              <a:buNone/>
              <a:defRPr sz="5500" b="1">
                <a:solidFill>
                  <a:schemeClr val="tx1"/>
                </a:solidFill>
              </a:defRPr>
            </a:lvl1pPr>
          </a:lstStyle>
          <a:p>
            <a:r>
              <a:rPr lang="fr-CA" dirty="0"/>
              <a:t>Texte</a:t>
            </a:r>
            <a:endParaRPr dirty="0"/>
          </a:p>
        </p:txBody>
      </p:sp>
      <p:sp>
        <p:nvSpPr>
          <p:cNvPr id="5" name="Slide Subtitle">
            <a:extLst>
              <a:ext uri="{FF2B5EF4-FFF2-40B4-BE49-F238E27FC236}">
                <a16:creationId xmlns:a16="http://schemas.microsoft.com/office/drawing/2014/main" id="{9D862E15-00DB-4B8D-B062-290107157A9B}"/>
              </a:ext>
            </a:extLst>
          </p:cNvPr>
          <p:cNvSpPr txBox="1">
            <a:spLocks noGrp="1"/>
          </p:cNvSpPr>
          <p:nvPr>
            <p:ph type="body" sz="quarter" idx="25" hasCustomPrompt="1"/>
          </p:nvPr>
        </p:nvSpPr>
        <p:spPr>
          <a:xfrm>
            <a:off x="3928027" y="8745925"/>
            <a:ext cx="16515443" cy="934780"/>
          </a:xfrm>
          <a:prstGeom prst="rect">
            <a:avLst/>
          </a:prstGeom>
        </p:spPr>
        <p:txBody>
          <a:bodyPr lIns="45719" tIns="45719" rIns="45719" bIns="45719"/>
          <a:lstStyle>
            <a:lvl1pPr marL="0" indent="0" algn="ctr" defTabSz="825500">
              <a:lnSpc>
                <a:spcPct val="100000"/>
              </a:lnSpc>
              <a:spcBef>
                <a:spcPts val="0"/>
              </a:spcBef>
              <a:buSzTx/>
              <a:buNone/>
              <a:defRPr sz="5500" b="1">
                <a:solidFill>
                  <a:schemeClr val="bg1"/>
                </a:solidFill>
              </a:defRPr>
            </a:lvl1pPr>
          </a:lstStyle>
          <a:p>
            <a:r>
              <a:rPr lang="fr-CA" dirty="0"/>
              <a:t>Texte</a:t>
            </a:r>
            <a:endParaRPr dirty="0"/>
          </a:p>
        </p:txBody>
      </p:sp>
      <p:sp>
        <p:nvSpPr>
          <p:cNvPr id="6" name="Espace réservé du texte 2">
            <a:extLst>
              <a:ext uri="{FF2B5EF4-FFF2-40B4-BE49-F238E27FC236}">
                <a16:creationId xmlns:a16="http://schemas.microsoft.com/office/drawing/2014/main" id="{43387E82-6B90-423C-A39B-A832506E9437}"/>
              </a:ext>
            </a:extLst>
          </p:cNvPr>
          <p:cNvSpPr>
            <a:spLocks noGrp="1"/>
          </p:cNvSpPr>
          <p:nvPr>
            <p:ph type="body" sz="quarter" idx="27"/>
          </p:nvPr>
        </p:nvSpPr>
        <p:spPr>
          <a:xfrm>
            <a:off x="3928027" y="4993582"/>
            <a:ext cx="16515443" cy="1649413"/>
          </a:xfrm>
        </p:spPr>
        <p:txBody>
          <a:bodyPr>
            <a:normAutofit/>
          </a:bodyPr>
          <a:lstStyle>
            <a:lvl1pPr marL="0" indent="0" algn="ctr">
              <a:buNone/>
              <a:defRPr sz="3000"/>
            </a:lvl1pPr>
          </a:lstStyle>
          <a:p>
            <a:pPr lvl="0"/>
            <a:endParaRPr lang="fr-CA" dirty="0"/>
          </a:p>
        </p:txBody>
      </p:sp>
      <p:sp>
        <p:nvSpPr>
          <p:cNvPr id="7" name="Espace réservé du texte 2">
            <a:extLst>
              <a:ext uri="{FF2B5EF4-FFF2-40B4-BE49-F238E27FC236}">
                <a16:creationId xmlns:a16="http://schemas.microsoft.com/office/drawing/2014/main" id="{454CA3A8-20A4-4C4E-94B1-D03925AA75FD}"/>
              </a:ext>
            </a:extLst>
          </p:cNvPr>
          <p:cNvSpPr>
            <a:spLocks noGrp="1"/>
          </p:cNvSpPr>
          <p:nvPr>
            <p:ph type="body" sz="quarter" idx="28"/>
          </p:nvPr>
        </p:nvSpPr>
        <p:spPr>
          <a:xfrm>
            <a:off x="3928026" y="9731438"/>
            <a:ext cx="16515443" cy="1649413"/>
          </a:xfrm>
        </p:spPr>
        <p:txBody>
          <a:bodyPr>
            <a:normAutofit/>
          </a:bodyPr>
          <a:lstStyle>
            <a:lvl1pPr marL="0" indent="0" algn="ctr">
              <a:buNone/>
              <a:defRPr sz="3000">
                <a:solidFill>
                  <a:schemeClr val="bg1"/>
                </a:solidFill>
              </a:defRPr>
            </a:lvl1pPr>
          </a:lstStyle>
          <a:p>
            <a:pPr lvl="0"/>
            <a:endParaRPr lang="fr-CA" dirty="0"/>
          </a:p>
        </p:txBody>
      </p:sp>
    </p:spTree>
    <p:extLst>
      <p:ext uri="{BB962C8B-B14F-4D97-AF65-F5344CB8AC3E}">
        <p14:creationId xmlns:p14="http://schemas.microsoft.com/office/powerpoint/2010/main" val="298475178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iffre/ Citation Imag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531AA98E-61A8-4A91-84C0-1A5775C36AA8}"/>
              </a:ext>
            </a:extLst>
          </p:cNvPr>
          <p:cNvSpPr>
            <a:spLocks noGrp="1"/>
          </p:cNvSpPr>
          <p:nvPr>
            <p:ph type="pic" sz="quarter" idx="28"/>
          </p:nvPr>
        </p:nvSpPr>
        <p:spPr>
          <a:xfrm>
            <a:off x="0" y="6858000"/>
            <a:ext cx="24384000" cy="6858000"/>
          </a:xfrm>
        </p:spPr>
        <p:txBody>
          <a:bodyPr/>
          <a:lstStyle/>
          <a:p>
            <a:endParaRPr lang="fr-CA"/>
          </a:p>
        </p:txBody>
      </p:sp>
      <p:sp>
        <p:nvSpPr>
          <p:cNvPr id="3" name="Espace réservé du numéro de diapositive 2">
            <a:extLst>
              <a:ext uri="{FF2B5EF4-FFF2-40B4-BE49-F238E27FC236}">
                <a16:creationId xmlns:a16="http://schemas.microsoft.com/office/drawing/2014/main" id="{C829232B-4C2C-44C1-829B-F92E6072C2D7}"/>
              </a:ext>
            </a:extLst>
          </p:cNvPr>
          <p:cNvSpPr>
            <a:spLocks noGrp="1"/>
          </p:cNvSpPr>
          <p:nvPr>
            <p:ph type="sldNum" sz="quarter" idx="10"/>
          </p:nvPr>
        </p:nvSpPr>
        <p:spPr/>
        <p:txBody>
          <a:bodyPr/>
          <a:lstStyle/>
          <a:p>
            <a:fld id="{86CB4B4D-7CA3-9044-876B-883B54F8677D}" type="slidenum">
              <a:rPr lang="fr-CA" smtClean="0"/>
              <a:t>‹N°›</a:t>
            </a:fld>
            <a:endParaRPr lang="fr-CA" dirty="0"/>
          </a:p>
        </p:txBody>
      </p:sp>
      <p:sp>
        <p:nvSpPr>
          <p:cNvPr id="4" name="Slide Subtitle">
            <a:extLst>
              <a:ext uri="{FF2B5EF4-FFF2-40B4-BE49-F238E27FC236}">
                <a16:creationId xmlns:a16="http://schemas.microsoft.com/office/drawing/2014/main" id="{F6E90ECE-7432-46CA-A424-D1561C36E8AA}"/>
              </a:ext>
            </a:extLst>
          </p:cNvPr>
          <p:cNvSpPr txBox="1">
            <a:spLocks noGrp="1"/>
          </p:cNvSpPr>
          <p:nvPr>
            <p:ph type="body" sz="quarter" idx="24" hasCustomPrompt="1"/>
          </p:nvPr>
        </p:nvSpPr>
        <p:spPr>
          <a:xfrm>
            <a:off x="3928027" y="4058802"/>
            <a:ext cx="16515443" cy="934780"/>
          </a:xfrm>
          <a:prstGeom prst="rect">
            <a:avLst/>
          </a:prstGeom>
        </p:spPr>
        <p:txBody>
          <a:bodyPr lIns="45719" tIns="45719" rIns="45719" bIns="45719"/>
          <a:lstStyle>
            <a:lvl1pPr marL="0" indent="0" algn="ctr" defTabSz="825500">
              <a:lnSpc>
                <a:spcPct val="100000"/>
              </a:lnSpc>
              <a:spcBef>
                <a:spcPts val="0"/>
              </a:spcBef>
              <a:buSzTx/>
              <a:buNone/>
              <a:defRPr sz="5500" b="1">
                <a:solidFill>
                  <a:schemeClr val="tx1"/>
                </a:solidFill>
              </a:defRPr>
            </a:lvl1pPr>
          </a:lstStyle>
          <a:p>
            <a:r>
              <a:rPr lang="fr-CA" dirty="0"/>
              <a:t>Texte</a:t>
            </a:r>
            <a:endParaRPr dirty="0"/>
          </a:p>
        </p:txBody>
      </p:sp>
      <p:sp>
        <p:nvSpPr>
          <p:cNvPr id="6" name="Espace réservé du texte 2">
            <a:extLst>
              <a:ext uri="{FF2B5EF4-FFF2-40B4-BE49-F238E27FC236}">
                <a16:creationId xmlns:a16="http://schemas.microsoft.com/office/drawing/2014/main" id="{43387E82-6B90-423C-A39B-A832506E9437}"/>
              </a:ext>
            </a:extLst>
          </p:cNvPr>
          <p:cNvSpPr>
            <a:spLocks noGrp="1"/>
          </p:cNvSpPr>
          <p:nvPr>
            <p:ph type="body" sz="quarter" idx="27"/>
          </p:nvPr>
        </p:nvSpPr>
        <p:spPr>
          <a:xfrm>
            <a:off x="3928027" y="4993582"/>
            <a:ext cx="16515443" cy="1649413"/>
          </a:xfrm>
        </p:spPr>
        <p:txBody>
          <a:bodyPr>
            <a:normAutofit/>
          </a:bodyPr>
          <a:lstStyle>
            <a:lvl1pPr marL="0" indent="0" algn="ctr">
              <a:buNone/>
              <a:defRPr sz="3000"/>
            </a:lvl1pPr>
          </a:lstStyle>
          <a:p>
            <a:pPr lvl="0"/>
            <a:endParaRPr lang="fr-CA" dirty="0"/>
          </a:p>
        </p:txBody>
      </p:sp>
    </p:spTree>
    <p:extLst>
      <p:ext uri="{BB962C8B-B14F-4D97-AF65-F5344CB8AC3E}">
        <p14:creationId xmlns:p14="http://schemas.microsoft.com/office/powerpoint/2010/main" val="31422789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éléments">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F11D2E3D-E3BB-4264-867C-E73FB6A4CD9D}"/>
              </a:ext>
            </a:extLst>
          </p:cNvPr>
          <p:cNvSpPr>
            <a:spLocks noGrp="1"/>
          </p:cNvSpPr>
          <p:nvPr>
            <p:ph type="sldNum" sz="quarter" idx="10"/>
          </p:nvPr>
        </p:nvSpPr>
        <p:spPr/>
        <p:txBody>
          <a:bodyPr/>
          <a:lstStyle/>
          <a:p>
            <a:fld id="{86CB4B4D-7CA3-9044-876B-883B54F8677D}" type="slidenum">
              <a:rPr lang="fr-CA" smtClean="0"/>
              <a:t>‹N°›</a:t>
            </a:fld>
            <a:endParaRPr lang="fr-CA" dirty="0"/>
          </a:p>
        </p:txBody>
      </p:sp>
      <p:sp>
        <p:nvSpPr>
          <p:cNvPr id="5" name="Slide Subtitle">
            <a:extLst>
              <a:ext uri="{FF2B5EF4-FFF2-40B4-BE49-F238E27FC236}">
                <a16:creationId xmlns:a16="http://schemas.microsoft.com/office/drawing/2014/main" id="{7500B885-6770-43BE-AF43-8A657856597E}"/>
              </a:ext>
            </a:extLst>
          </p:cNvPr>
          <p:cNvSpPr txBox="1">
            <a:spLocks noGrp="1"/>
          </p:cNvSpPr>
          <p:nvPr>
            <p:ph type="body" sz="quarter" idx="25" hasCustomPrompt="1"/>
          </p:nvPr>
        </p:nvSpPr>
        <p:spPr>
          <a:xfrm>
            <a:off x="14040446" y="2454472"/>
            <a:ext cx="10068489" cy="909480"/>
          </a:xfrm>
          <a:prstGeom prst="rect">
            <a:avLst/>
          </a:prstGeom>
        </p:spPr>
        <p:txBody>
          <a:bodyPr lIns="45719" tIns="45719" rIns="45719" bIns="45719"/>
          <a:lstStyle>
            <a:lvl1pPr marL="0" indent="0" defTabSz="825500">
              <a:lnSpc>
                <a:spcPct val="100000"/>
              </a:lnSpc>
              <a:spcBef>
                <a:spcPts val="0"/>
              </a:spcBef>
              <a:buSzTx/>
              <a:buNone/>
              <a:defRPr sz="5500" b="1">
                <a:solidFill>
                  <a:schemeClr val="tx1"/>
                </a:solidFill>
              </a:defRPr>
            </a:lvl1pPr>
          </a:lstStyle>
          <a:p>
            <a:r>
              <a:rPr lang="fr-CA" dirty="0"/>
              <a:t>Texte</a:t>
            </a:r>
            <a:endParaRPr dirty="0"/>
          </a:p>
        </p:txBody>
      </p:sp>
      <p:sp>
        <p:nvSpPr>
          <p:cNvPr id="6" name="Body Level One…">
            <a:extLst>
              <a:ext uri="{FF2B5EF4-FFF2-40B4-BE49-F238E27FC236}">
                <a16:creationId xmlns:a16="http://schemas.microsoft.com/office/drawing/2014/main" id="{8830A28A-B972-468F-B6C6-811F06F8884E}"/>
              </a:ext>
            </a:extLst>
          </p:cNvPr>
          <p:cNvSpPr txBox="1">
            <a:spLocks noGrp="1"/>
          </p:cNvSpPr>
          <p:nvPr>
            <p:ph type="body" idx="1" hasCustomPrompt="1"/>
          </p:nvPr>
        </p:nvSpPr>
        <p:spPr>
          <a:xfrm>
            <a:off x="14040447" y="3668640"/>
            <a:ext cx="10068490" cy="2999789"/>
          </a:xfrm>
          <a:prstGeom prst="rect">
            <a:avLst/>
          </a:prstGeom>
        </p:spPr>
        <p:txBody>
          <a:bodyPr/>
          <a:lstStyle>
            <a:lvl1pPr marL="0" indent="0">
              <a:buNone/>
              <a:defRPr/>
            </a:lvl1pPr>
          </a:lstStyle>
          <a:p>
            <a:r>
              <a:rPr dirty="0"/>
              <a:t>Slide bullet text</a:t>
            </a:r>
          </a:p>
          <a:p>
            <a:pPr lvl="1"/>
            <a:endParaRPr dirty="0"/>
          </a:p>
          <a:p>
            <a:pPr lvl="2"/>
            <a:endParaRPr dirty="0"/>
          </a:p>
          <a:p>
            <a:pPr lvl="3"/>
            <a:endParaRPr dirty="0"/>
          </a:p>
          <a:p>
            <a:pPr lvl="4"/>
            <a:endParaRPr dirty="0"/>
          </a:p>
        </p:txBody>
      </p:sp>
      <p:sp>
        <p:nvSpPr>
          <p:cNvPr id="7" name="Slide Subtitle">
            <a:extLst>
              <a:ext uri="{FF2B5EF4-FFF2-40B4-BE49-F238E27FC236}">
                <a16:creationId xmlns:a16="http://schemas.microsoft.com/office/drawing/2014/main" id="{9A65DC82-2CB0-41B8-828D-DA044C5651C5}"/>
              </a:ext>
            </a:extLst>
          </p:cNvPr>
          <p:cNvSpPr txBox="1">
            <a:spLocks noGrp="1"/>
          </p:cNvSpPr>
          <p:nvPr>
            <p:ph type="body" sz="quarter" idx="26" hasCustomPrompt="1"/>
          </p:nvPr>
        </p:nvSpPr>
        <p:spPr>
          <a:xfrm>
            <a:off x="409939" y="9458642"/>
            <a:ext cx="10068489" cy="909480"/>
          </a:xfrm>
          <a:prstGeom prst="rect">
            <a:avLst/>
          </a:prstGeom>
        </p:spPr>
        <p:txBody>
          <a:bodyPr lIns="45719" tIns="45719" rIns="45719" bIns="45719"/>
          <a:lstStyle>
            <a:lvl1pPr marL="0" indent="0" defTabSz="825500">
              <a:lnSpc>
                <a:spcPct val="100000"/>
              </a:lnSpc>
              <a:spcBef>
                <a:spcPts val="0"/>
              </a:spcBef>
              <a:buSzTx/>
              <a:buNone/>
              <a:defRPr sz="5500" b="1">
                <a:solidFill>
                  <a:schemeClr val="tx1"/>
                </a:solidFill>
              </a:defRPr>
            </a:lvl1pPr>
          </a:lstStyle>
          <a:p>
            <a:r>
              <a:rPr lang="fr-CA" dirty="0"/>
              <a:t>Texte</a:t>
            </a:r>
            <a:endParaRPr dirty="0"/>
          </a:p>
        </p:txBody>
      </p:sp>
      <p:sp>
        <p:nvSpPr>
          <p:cNvPr id="8" name="Body Level One…">
            <a:extLst>
              <a:ext uri="{FF2B5EF4-FFF2-40B4-BE49-F238E27FC236}">
                <a16:creationId xmlns:a16="http://schemas.microsoft.com/office/drawing/2014/main" id="{DF47F1D8-F277-44BC-B699-191FC16577F6}"/>
              </a:ext>
            </a:extLst>
          </p:cNvPr>
          <p:cNvSpPr txBox="1">
            <a:spLocks noGrp="1"/>
          </p:cNvSpPr>
          <p:nvPr>
            <p:ph type="body" idx="27" hasCustomPrompt="1"/>
          </p:nvPr>
        </p:nvSpPr>
        <p:spPr>
          <a:xfrm>
            <a:off x="409940" y="10672810"/>
            <a:ext cx="10068490" cy="2999789"/>
          </a:xfrm>
          <a:prstGeom prst="rect">
            <a:avLst/>
          </a:prstGeom>
        </p:spPr>
        <p:txBody>
          <a:bodyPr/>
          <a:lstStyle>
            <a:lvl1pPr marL="0" indent="0">
              <a:buNone/>
              <a:defRPr/>
            </a:lvl1pPr>
          </a:lstStyle>
          <a:p>
            <a:r>
              <a:rPr dirty="0"/>
              <a:t>Slide bullet text</a:t>
            </a:r>
          </a:p>
          <a:p>
            <a:pPr lvl="1"/>
            <a:endParaRPr dirty="0"/>
          </a:p>
          <a:p>
            <a:pPr lvl="2"/>
            <a:endParaRPr dirty="0"/>
          </a:p>
          <a:p>
            <a:pPr lvl="3"/>
            <a:endParaRPr dirty="0"/>
          </a:p>
          <a:p>
            <a:pPr lvl="4"/>
            <a:endParaRPr dirty="0"/>
          </a:p>
        </p:txBody>
      </p:sp>
      <p:sp>
        <p:nvSpPr>
          <p:cNvPr id="10" name="Espace réservé du contenu 9">
            <a:extLst>
              <a:ext uri="{FF2B5EF4-FFF2-40B4-BE49-F238E27FC236}">
                <a16:creationId xmlns:a16="http://schemas.microsoft.com/office/drawing/2014/main" id="{2A133745-548F-474C-9394-4B05D0AA50EB}"/>
              </a:ext>
            </a:extLst>
          </p:cNvPr>
          <p:cNvSpPr>
            <a:spLocks noGrp="1"/>
          </p:cNvSpPr>
          <p:nvPr>
            <p:ph sz="quarter" idx="28"/>
          </p:nvPr>
        </p:nvSpPr>
        <p:spPr>
          <a:xfrm>
            <a:off x="0" y="0"/>
            <a:ext cx="12192000" cy="6858000"/>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11" name="Espace réservé du contenu 9">
            <a:extLst>
              <a:ext uri="{FF2B5EF4-FFF2-40B4-BE49-F238E27FC236}">
                <a16:creationId xmlns:a16="http://schemas.microsoft.com/office/drawing/2014/main" id="{51CF0DD8-82A6-4027-8A80-814592EA9DB2}"/>
              </a:ext>
            </a:extLst>
          </p:cNvPr>
          <p:cNvSpPr>
            <a:spLocks noGrp="1"/>
          </p:cNvSpPr>
          <p:nvPr>
            <p:ph sz="quarter" idx="29"/>
          </p:nvPr>
        </p:nvSpPr>
        <p:spPr>
          <a:xfrm>
            <a:off x="12192000" y="6858000"/>
            <a:ext cx="12192000" cy="68580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18997146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e sur Photo">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2" name="Terre-Soleil.jpeg"/>
          <p:cNvSpPr>
            <a:spLocks noGrp="1"/>
          </p:cNvSpPr>
          <p:nvPr>
            <p:ph type="pic" idx="21"/>
          </p:nvPr>
        </p:nvSpPr>
        <p:spPr>
          <a:xfrm>
            <a:off x="0" y="-1"/>
            <a:ext cx="24384000" cy="13716001"/>
          </a:xfrm>
          <a:prstGeom prst="rect">
            <a:avLst/>
          </a:prstGeom>
        </p:spPr>
        <p:txBody>
          <a:bodyPr lIns="91439" tIns="45719" rIns="91439" bIns="45719">
            <a:noAutofit/>
          </a:bodyPr>
          <a:lstStyle/>
          <a:p>
            <a:endParaRPr/>
          </a:p>
        </p:txBody>
      </p:sp>
      <p:sp>
        <p:nvSpPr>
          <p:cNvPr id="7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dirty="0"/>
          </a:p>
        </p:txBody>
      </p:sp>
      <p:sp>
        <p:nvSpPr>
          <p:cNvPr id="4" name="Slide Subtitle">
            <a:extLst>
              <a:ext uri="{FF2B5EF4-FFF2-40B4-BE49-F238E27FC236}">
                <a16:creationId xmlns:a16="http://schemas.microsoft.com/office/drawing/2014/main" id="{0E7BD578-538F-4152-8D4C-65DECDD0AD97}"/>
              </a:ext>
            </a:extLst>
          </p:cNvPr>
          <p:cNvSpPr txBox="1">
            <a:spLocks noGrp="1"/>
          </p:cNvSpPr>
          <p:nvPr>
            <p:ph type="body" sz="quarter" idx="25" hasCustomPrompt="1"/>
          </p:nvPr>
        </p:nvSpPr>
        <p:spPr>
          <a:xfrm>
            <a:off x="12001499" y="8397581"/>
            <a:ext cx="11921574" cy="1049005"/>
          </a:xfrm>
          <a:prstGeom prst="rect">
            <a:avLst/>
          </a:prstGeom>
        </p:spPr>
        <p:txBody>
          <a:bodyPr lIns="45719" tIns="45719" rIns="45719" bIns="45719"/>
          <a:lstStyle>
            <a:lvl1pPr marL="0" indent="0" algn="l" defTabSz="825500">
              <a:lnSpc>
                <a:spcPct val="100000"/>
              </a:lnSpc>
              <a:spcBef>
                <a:spcPts val="0"/>
              </a:spcBef>
              <a:buSzTx/>
              <a:buNone/>
              <a:defRPr sz="5500" b="1">
                <a:solidFill>
                  <a:schemeClr val="bg1"/>
                </a:solidFill>
              </a:defRPr>
            </a:lvl1pPr>
          </a:lstStyle>
          <a:p>
            <a:r>
              <a:rPr lang="fr-CA" dirty="0"/>
              <a:t>Texte</a:t>
            </a:r>
            <a:endParaRPr dirty="0"/>
          </a:p>
        </p:txBody>
      </p:sp>
      <p:sp>
        <p:nvSpPr>
          <p:cNvPr id="5" name="Espace réservé du texte 2">
            <a:extLst>
              <a:ext uri="{FF2B5EF4-FFF2-40B4-BE49-F238E27FC236}">
                <a16:creationId xmlns:a16="http://schemas.microsoft.com/office/drawing/2014/main" id="{025820A1-A069-4C35-A10F-D4CE2420402B}"/>
              </a:ext>
            </a:extLst>
          </p:cNvPr>
          <p:cNvSpPr>
            <a:spLocks noGrp="1"/>
          </p:cNvSpPr>
          <p:nvPr>
            <p:ph type="body" sz="quarter" idx="28"/>
          </p:nvPr>
        </p:nvSpPr>
        <p:spPr>
          <a:xfrm>
            <a:off x="12001498" y="9383094"/>
            <a:ext cx="11921574" cy="3113705"/>
          </a:xfrm>
        </p:spPr>
        <p:txBody>
          <a:bodyPr>
            <a:normAutofit/>
          </a:bodyPr>
          <a:lstStyle>
            <a:lvl1pPr marL="0" indent="0" algn="l">
              <a:buNone/>
              <a:defRPr sz="3000">
                <a:solidFill>
                  <a:schemeClr val="bg1"/>
                </a:solidFill>
              </a:defRPr>
            </a:lvl1pPr>
          </a:lstStyle>
          <a:p>
            <a:pPr lvl="0"/>
            <a:endParaRPr lang="fr-CA" dirty="0"/>
          </a:p>
        </p:txBody>
      </p:sp>
    </p:spTree>
    <p:extLst>
      <p:ext uri="{BB962C8B-B14F-4D97-AF65-F5344CB8AC3E}">
        <p14:creationId xmlns:p14="http://schemas.microsoft.com/office/powerpoint/2010/main" val="31839776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Fi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resentation Title">
            <a:extLst>
              <a:ext uri="{FF2B5EF4-FFF2-40B4-BE49-F238E27FC236}">
                <a16:creationId xmlns:a16="http://schemas.microsoft.com/office/drawing/2014/main" id="{CC241AFF-1491-473B-AABF-281CAA7BB0FF}"/>
              </a:ext>
            </a:extLst>
          </p:cNvPr>
          <p:cNvSpPr txBox="1">
            <a:spLocks noGrp="1"/>
          </p:cNvSpPr>
          <p:nvPr>
            <p:ph type="title" hasCustomPrompt="1"/>
          </p:nvPr>
        </p:nvSpPr>
        <p:spPr>
          <a:xfrm>
            <a:off x="6831106" y="5843785"/>
            <a:ext cx="17144245" cy="2903407"/>
          </a:xfrm>
          <a:prstGeom prst="rect">
            <a:avLst/>
          </a:prstGeom>
        </p:spPr>
        <p:txBody>
          <a:bodyPr anchor="b"/>
          <a:lstStyle>
            <a:lvl1pPr>
              <a:defRPr>
                <a:solidFill>
                  <a:schemeClr val="tx1"/>
                </a:solidFill>
              </a:defRPr>
            </a:lvl1pPr>
          </a:lstStyle>
          <a:p>
            <a:r>
              <a:rPr lang="fr-CA" dirty="0"/>
              <a:t>Conclusion</a:t>
            </a:r>
            <a:endParaRPr dirty="0"/>
          </a:p>
        </p:txBody>
      </p:sp>
      <p:sp>
        <p:nvSpPr>
          <p:cNvPr id="4" name="Body Level One…">
            <a:extLst>
              <a:ext uri="{FF2B5EF4-FFF2-40B4-BE49-F238E27FC236}">
                <a16:creationId xmlns:a16="http://schemas.microsoft.com/office/drawing/2014/main" id="{935B07AE-AB2A-4FC1-81A9-DBF0EA4DDCC1}"/>
              </a:ext>
            </a:extLst>
          </p:cNvPr>
          <p:cNvSpPr txBox="1">
            <a:spLocks noGrp="1"/>
          </p:cNvSpPr>
          <p:nvPr>
            <p:ph type="body" sz="quarter" idx="1" hasCustomPrompt="1"/>
          </p:nvPr>
        </p:nvSpPr>
        <p:spPr>
          <a:xfrm>
            <a:off x="6827841" y="8747190"/>
            <a:ext cx="17152664" cy="1905001"/>
          </a:xfrm>
          <a:prstGeom prst="rect">
            <a:avLst/>
          </a:prstGeom>
        </p:spPr>
        <p:txBody>
          <a:bodyPr/>
          <a:lstStyle>
            <a:lvl1pPr marL="0" indent="0" defTabSz="825500">
              <a:lnSpc>
                <a:spcPct val="100000"/>
              </a:lnSpc>
              <a:spcBef>
                <a:spcPts val="0"/>
              </a:spcBef>
              <a:buSzTx/>
              <a:buNone/>
              <a:defRPr sz="5500" b="0">
                <a:solidFill>
                  <a:schemeClr val="tx1"/>
                </a:solidFill>
              </a:defRPr>
            </a:lvl1pPr>
            <a:lvl2pPr marL="0" indent="457200" defTabSz="825500">
              <a:lnSpc>
                <a:spcPct val="100000"/>
              </a:lnSpc>
              <a:spcBef>
                <a:spcPts val="0"/>
              </a:spcBef>
              <a:buSzTx/>
              <a:buNone/>
              <a:defRPr sz="5500" b="1">
                <a:solidFill>
                  <a:srgbClr val="FFFFFF"/>
                </a:solidFill>
              </a:defRPr>
            </a:lvl2pPr>
            <a:lvl3pPr marL="0" indent="914400" defTabSz="825500">
              <a:lnSpc>
                <a:spcPct val="100000"/>
              </a:lnSpc>
              <a:spcBef>
                <a:spcPts val="0"/>
              </a:spcBef>
              <a:buSzTx/>
              <a:buNone/>
              <a:defRPr sz="5500" b="1">
                <a:solidFill>
                  <a:srgbClr val="FFFFFF"/>
                </a:solidFill>
              </a:defRPr>
            </a:lvl3pPr>
            <a:lvl4pPr marL="0" indent="1371600" defTabSz="825500">
              <a:lnSpc>
                <a:spcPct val="100000"/>
              </a:lnSpc>
              <a:spcBef>
                <a:spcPts val="0"/>
              </a:spcBef>
              <a:buSzTx/>
              <a:buNone/>
              <a:defRPr sz="5500" b="1">
                <a:solidFill>
                  <a:srgbClr val="FFFFFF"/>
                </a:solidFill>
              </a:defRPr>
            </a:lvl4pPr>
            <a:lvl5pPr marL="0" indent="1828800" defTabSz="825500">
              <a:lnSpc>
                <a:spcPct val="100000"/>
              </a:lnSpc>
              <a:spcBef>
                <a:spcPts val="0"/>
              </a:spcBef>
              <a:buSzTx/>
              <a:buNone/>
              <a:defRPr sz="5500" b="1">
                <a:solidFill>
                  <a:srgbClr val="FFFFFF"/>
                </a:solidFill>
              </a:defRPr>
            </a:lvl5pPr>
          </a:lstStyle>
          <a:p>
            <a:r>
              <a:rPr lang="fr-CA" dirty="0"/>
              <a:t>Coordonnées</a:t>
            </a:r>
            <a:endParaRPr dirty="0"/>
          </a:p>
        </p:txBody>
      </p:sp>
      <p:pic>
        <p:nvPicPr>
          <p:cNvPr id="6" name="Image 5">
            <a:extLst>
              <a:ext uri="{FF2B5EF4-FFF2-40B4-BE49-F238E27FC236}">
                <a16:creationId xmlns:a16="http://schemas.microsoft.com/office/drawing/2014/main" id="{0202A7F9-E52B-47D9-A21D-65C1A357138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27841" y="10446263"/>
            <a:ext cx="6191503" cy="3095752"/>
          </a:xfrm>
          <a:prstGeom prst="rect">
            <a:avLst/>
          </a:prstGeom>
        </p:spPr>
      </p:pic>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re Photo Text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3" name="Slide Number"/>
          <p:cNvSpPr txBox="1">
            <a:spLocks noGrp="1"/>
          </p:cNvSpPr>
          <p:nvPr>
            <p:ph type="sldNum" sz="quarter" idx="2"/>
          </p:nvPr>
        </p:nvSpPr>
        <p:spPr>
          <a:prstGeom prst="rect">
            <a:avLst/>
          </a:prstGeom>
        </p:spPr>
        <p:txBody>
          <a:bodyPr/>
          <a:lstStyle/>
          <a:p>
            <a:fld id="{86CB4B4D-7CA3-9044-876B-883B54F8677D}" type="slidenum">
              <a:t>‹N°›</a:t>
            </a:fld>
            <a:endParaRPr dirty="0"/>
          </a:p>
        </p:txBody>
      </p:sp>
      <p:sp>
        <p:nvSpPr>
          <p:cNvPr id="3" name="Espace réservé pour une image  2">
            <a:extLst>
              <a:ext uri="{FF2B5EF4-FFF2-40B4-BE49-F238E27FC236}">
                <a16:creationId xmlns:a16="http://schemas.microsoft.com/office/drawing/2014/main" id="{D964733D-5090-4E2E-8273-00F3877E188E}"/>
              </a:ext>
            </a:extLst>
          </p:cNvPr>
          <p:cNvSpPr>
            <a:spLocks noGrp="1"/>
          </p:cNvSpPr>
          <p:nvPr>
            <p:ph type="pic" sz="quarter" idx="26"/>
          </p:nvPr>
        </p:nvSpPr>
        <p:spPr>
          <a:xfrm>
            <a:off x="0" y="0"/>
            <a:ext cx="6451601" cy="13716000"/>
          </a:xfrm>
          <a:noFill/>
        </p:spPr>
        <p:txBody>
          <a:bodyPr/>
          <a:lstStyle/>
          <a:p>
            <a:endParaRPr lang="fr-CA" dirty="0"/>
          </a:p>
        </p:txBody>
      </p:sp>
      <p:sp>
        <p:nvSpPr>
          <p:cNvPr id="17" name="Slide Subtitle">
            <a:extLst>
              <a:ext uri="{FF2B5EF4-FFF2-40B4-BE49-F238E27FC236}">
                <a16:creationId xmlns:a16="http://schemas.microsoft.com/office/drawing/2014/main" id="{C6CC826A-0C98-4A5F-A0EF-3DDC383F143D}"/>
              </a:ext>
            </a:extLst>
          </p:cNvPr>
          <p:cNvSpPr txBox="1">
            <a:spLocks noGrp="1"/>
          </p:cNvSpPr>
          <p:nvPr>
            <p:ph type="body" sz="quarter" idx="24" hasCustomPrompt="1"/>
          </p:nvPr>
        </p:nvSpPr>
        <p:spPr>
          <a:xfrm>
            <a:off x="6662056" y="2079047"/>
            <a:ext cx="16515443" cy="934780"/>
          </a:xfrm>
          <a:prstGeom prst="rect">
            <a:avLst/>
          </a:prstGeom>
        </p:spPr>
        <p:txBody>
          <a:bodyPr lIns="45719" tIns="45719" rIns="45719" bIns="45719"/>
          <a:lstStyle>
            <a:lvl1pPr marL="0" indent="0" defTabSz="825500">
              <a:lnSpc>
                <a:spcPct val="100000"/>
              </a:lnSpc>
              <a:spcBef>
                <a:spcPts val="0"/>
              </a:spcBef>
              <a:buSzTx/>
              <a:buNone/>
              <a:defRPr sz="5500" b="1">
                <a:solidFill>
                  <a:schemeClr val="tx1"/>
                </a:solidFill>
              </a:defRPr>
            </a:lvl1pPr>
          </a:lstStyle>
          <a:p>
            <a:r>
              <a:rPr lang="fr-CA" dirty="0"/>
              <a:t>Titre de diapo</a:t>
            </a:r>
            <a:endParaRPr dirty="0"/>
          </a:p>
        </p:txBody>
      </p:sp>
      <p:sp>
        <p:nvSpPr>
          <p:cNvPr id="18" name="Body Level One…">
            <a:extLst>
              <a:ext uri="{FF2B5EF4-FFF2-40B4-BE49-F238E27FC236}">
                <a16:creationId xmlns:a16="http://schemas.microsoft.com/office/drawing/2014/main" id="{59E23008-829F-4C29-AA6E-C51588FA4F35}"/>
              </a:ext>
            </a:extLst>
          </p:cNvPr>
          <p:cNvSpPr txBox="1">
            <a:spLocks noGrp="1"/>
          </p:cNvSpPr>
          <p:nvPr>
            <p:ph type="body" idx="1" hasCustomPrompt="1"/>
          </p:nvPr>
        </p:nvSpPr>
        <p:spPr>
          <a:xfrm>
            <a:off x="6662056" y="4248504"/>
            <a:ext cx="16515443" cy="8256012"/>
          </a:xfrm>
          <a:prstGeom prst="rect">
            <a:avLst/>
          </a:prstGeom>
        </p:spPr>
        <p:txBody>
          <a:bodyPr/>
          <a:lstStyle/>
          <a:p>
            <a:r>
              <a:rPr dirty="0"/>
              <a:t>Slide bullet text</a:t>
            </a:r>
          </a:p>
          <a:p>
            <a:pPr lvl="1"/>
            <a:endParaRPr dirty="0"/>
          </a:p>
          <a:p>
            <a:pPr lvl="2"/>
            <a:endParaRPr dirty="0"/>
          </a:p>
          <a:p>
            <a:pPr lvl="3"/>
            <a:endParaRPr dirty="0"/>
          </a:p>
          <a:p>
            <a:pPr lvl="4"/>
            <a:endParaRPr dirty="0"/>
          </a:p>
        </p:txBody>
      </p:sp>
    </p:spTree>
    <p:extLst>
      <p:ext uri="{BB962C8B-B14F-4D97-AF65-F5344CB8AC3E}">
        <p14:creationId xmlns:p14="http://schemas.microsoft.com/office/powerpoint/2010/main" val="71550703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v2">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Author and Date"/>
          <p:cNvSpPr txBox="1">
            <a:spLocks noGrp="1"/>
          </p:cNvSpPr>
          <p:nvPr>
            <p:ph type="body" sz="quarter" idx="22" hasCustomPrompt="1"/>
          </p:nvPr>
        </p:nvSpPr>
        <p:spPr>
          <a:xfrm>
            <a:off x="6827840" y="11224862"/>
            <a:ext cx="17152667" cy="636979"/>
          </a:xfrm>
          <a:prstGeom prst="rect">
            <a:avLst/>
          </a:prstGeom>
        </p:spPr>
        <p:txBody>
          <a:bodyPr lIns="45719" tIns="45719" rIns="45719" bIns="45719"/>
          <a:lstStyle>
            <a:lvl1pPr marL="0" indent="0" defTabSz="825500">
              <a:lnSpc>
                <a:spcPct val="100000"/>
              </a:lnSpc>
              <a:spcBef>
                <a:spcPts val="0"/>
              </a:spcBef>
              <a:buSzTx/>
              <a:buNone/>
              <a:defRPr sz="3600" b="0">
                <a:solidFill>
                  <a:schemeClr val="tx1"/>
                </a:solidFill>
              </a:defRPr>
            </a:lvl1pPr>
          </a:lstStyle>
          <a:p>
            <a:r>
              <a:rPr lang="fr-CA" dirty="0"/>
              <a:t>Auteur, date</a:t>
            </a:r>
          </a:p>
        </p:txBody>
      </p:sp>
      <p:sp>
        <p:nvSpPr>
          <p:cNvPr id="14" name="Presentation Title"/>
          <p:cNvSpPr txBox="1">
            <a:spLocks noGrp="1"/>
          </p:cNvSpPr>
          <p:nvPr>
            <p:ph type="title" hasCustomPrompt="1"/>
          </p:nvPr>
        </p:nvSpPr>
        <p:spPr>
          <a:xfrm>
            <a:off x="6831106" y="5843785"/>
            <a:ext cx="17144245" cy="2903407"/>
          </a:xfrm>
          <a:prstGeom prst="rect">
            <a:avLst/>
          </a:prstGeom>
        </p:spPr>
        <p:txBody>
          <a:bodyPr anchor="b"/>
          <a:lstStyle>
            <a:lvl1pPr>
              <a:defRPr>
                <a:solidFill>
                  <a:schemeClr val="tx1"/>
                </a:solidFill>
              </a:defRPr>
            </a:lvl1pPr>
          </a:lstStyle>
          <a:p>
            <a:r>
              <a:rPr lang="fr-CA" dirty="0"/>
              <a:t>Titre de la présentation</a:t>
            </a:r>
            <a:endParaRPr dirty="0"/>
          </a:p>
        </p:txBody>
      </p:sp>
      <p:sp>
        <p:nvSpPr>
          <p:cNvPr id="15" name="Body Level One…"/>
          <p:cNvSpPr txBox="1">
            <a:spLocks noGrp="1"/>
          </p:cNvSpPr>
          <p:nvPr>
            <p:ph type="body" sz="quarter" idx="1" hasCustomPrompt="1"/>
          </p:nvPr>
        </p:nvSpPr>
        <p:spPr>
          <a:xfrm>
            <a:off x="6827841" y="8747190"/>
            <a:ext cx="17152664" cy="1905001"/>
          </a:xfrm>
          <a:prstGeom prst="rect">
            <a:avLst/>
          </a:prstGeom>
        </p:spPr>
        <p:txBody>
          <a:bodyPr/>
          <a:lstStyle>
            <a:lvl1pPr marL="0" indent="0" defTabSz="825500">
              <a:lnSpc>
                <a:spcPct val="100000"/>
              </a:lnSpc>
              <a:spcBef>
                <a:spcPts val="0"/>
              </a:spcBef>
              <a:buSzTx/>
              <a:buNone/>
              <a:defRPr sz="5500" b="0">
                <a:solidFill>
                  <a:schemeClr val="tx1"/>
                </a:solidFill>
              </a:defRPr>
            </a:lvl1pPr>
            <a:lvl2pPr marL="0" indent="457200" defTabSz="825500">
              <a:lnSpc>
                <a:spcPct val="100000"/>
              </a:lnSpc>
              <a:spcBef>
                <a:spcPts val="0"/>
              </a:spcBef>
              <a:buSzTx/>
              <a:buNone/>
              <a:defRPr sz="5500" b="1">
                <a:solidFill>
                  <a:srgbClr val="FFFFFF"/>
                </a:solidFill>
              </a:defRPr>
            </a:lvl2pPr>
            <a:lvl3pPr marL="0" indent="914400" defTabSz="825500">
              <a:lnSpc>
                <a:spcPct val="100000"/>
              </a:lnSpc>
              <a:spcBef>
                <a:spcPts val="0"/>
              </a:spcBef>
              <a:buSzTx/>
              <a:buNone/>
              <a:defRPr sz="5500" b="1">
                <a:solidFill>
                  <a:srgbClr val="FFFFFF"/>
                </a:solidFill>
              </a:defRPr>
            </a:lvl3pPr>
            <a:lvl4pPr marL="0" indent="1371600" defTabSz="825500">
              <a:lnSpc>
                <a:spcPct val="100000"/>
              </a:lnSpc>
              <a:spcBef>
                <a:spcPts val="0"/>
              </a:spcBef>
              <a:buSzTx/>
              <a:buNone/>
              <a:defRPr sz="5500" b="1">
                <a:solidFill>
                  <a:srgbClr val="FFFFFF"/>
                </a:solidFill>
              </a:defRPr>
            </a:lvl4pPr>
            <a:lvl5pPr marL="0" indent="1828800" defTabSz="825500">
              <a:lnSpc>
                <a:spcPct val="100000"/>
              </a:lnSpc>
              <a:spcBef>
                <a:spcPts val="0"/>
              </a:spcBef>
              <a:buSzTx/>
              <a:buNone/>
              <a:defRPr sz="5500" b="1">
                <a:solidFill>
                  <a:srgbClr val="FFFFFF"/>
                </a:solidFill>
              </a:defRPr>
            </a:lvl5pPr>
          </a:lstStyle>
          <a:p>
            <a:r>
              <a:rPr lang="fr-CA" dirty="0"/>
              <a:t>Sous-titre de la présentation</a:t>
            </a:r>
          </a:p>
        </p:txBody>
      </p:sp>
    </p:spTree>
    <p:extLst>
      <p:ext uri="{BB962C8B-B14F-4D97-AF65-F5344CB8AC3E}">
        <p14:creationId xmlns:p14="http://schemas.microsoft.com/office/powerpoint/2010/main" val="297070480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oints de discussio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resentation Title">
            <a:extLst>
              <a:ext uri="{FF2B5EF4-FFF2-40B4-BE49-F238E27FC236}">
                <a16:creationId xmlns:a16="http://schemas.microsoft.com/office/drawing/2014/main" id="{B68E835D-F141-4492-9059-5983D500B65F}"/>
              </a:ext>
            </a:extLst>
          </p:cNvPr>
          <p:cNvSpPr txBox="1">
            <a:spLocks noGrp="1"/>
          </p:cNvSpPr>
          <p:nvPr>
            <p:ph type="title" hasCustomPrompt="1"/>
          </p:nvPr>
        </p:nvSpPr>
        <p:spPr>
          <a:xfrm>
            <a:off x="1246734" y="618644"/>
            <a:ext cx="17144245" cy="2559986"/>
          </a:xfrm>
          <a:prstGeom prst="rect">
            <a:avLst/>
          </a:prstGeom>
        </p:spPr>
        <p:txBody>
          <a:bodyPr anchor="b"/>
          <a:lstStyle>
            <a:lvl1pPr>
              <a:defRPr>
                <a:solidFill>
                  <a:schemeClr val="tx1"/>
                </a:solidFill>
              </a:defRPr>
            </a:lvl1pPr>
          </a:lstStyle>
          <a:p>
            <a:r>
              <a:rPr lang="fr-CA" dirty="0"/>
              <a:t>Points de discussion</a:t>
            </a:r>
            <a:endParaRPr dirty="0"/>
          </a:p>
        </p:txBody>
      </p:sp>
      <p:sp>
        <p:nvSpPr>
          <p:cNvPr id="5" name="Body Level One…">
            <a:extLst>
              <a:ext uri="{FF2B5EF4-FFF2-40B4-BE49-F238E27FC236}">
                <a16:creationId xmlns:a16="http://schemas.microsoft.com/office/drawing/2014/main" id="{931F1000-70C7-4B58-878E-66216E75CE9F}"/>
              </a:ext>
            </a:extLst>
          </p:cNvPr>
          <p:cNvSpPr txBox="1">
            <a:spLocks noGrp="1"/>
          </p:cNvSpPr>
          <p:nvPr>
            <p:ph type="body" idx="1" hasCustomPrompt="1"/>
          </p:nvPr>
        </p:nvSpPr>
        <p:spPr>
          <a:xfrm>
            <a:off x="1246734" y="4215847"/>
            <a:ext cx="16515443" cy="8256012"/>
          </a:xfrm>
          <a:prstGeom prst="rect">
            <a:avLst/>
          </a:prstGeom>
        </p:spPr>
        <p:txBody>
          <a:bodyPr/>
          <a:lstStyle>
            <a:lvl1pPr marL="914400" indent="-914400">
              <a:buFont typeface="+mj-lt"/>
              <a:buAutoNum type="arabicPeriod"/>
              <a:defRPr/>
            </a:lvl1pPr>
          </a:lstStyle>
          <a:p>
            <a:r>
              <a:rPr dirty="0"/>
              <a:t>Slide bullet text</a:t>
            </a:r>
          </a:p>
          <a:p>
            <a:pPr lvl="1"/>
            <a:endParaRPr dirty="0"/>
          </a:p>
          <a:p>
            <a:pPr lvl="2"/>
            <a:endParaRPr dirty="0"/>
          </a:p>
          <a:p>
            <a:pPr lvl="3"/>
            <a:endParaRPr dirty="0"/>
          </a:p>
          <a:p>
            <a:pPr lvl="4"/>
            <a:endParaRPr dirty="0"/>
          </a:p>
        </p:txBody>
      </p:sp>
      <p:sp>
        <p:nvSpPr>
          <p:cNvPr id="6" name="Slide Number">
            <a:extLst>
              <a:ext uri="{FF2B5EF4-FFF2-40B4-BE49-F238E27FC236}">
                <a16:creationId xmlns:a16="http://schemas.microsoft.com/office/drawing/2014/main" id="{38778CB8-7B4E-40FA-8285-3AF7D801AB8D}"/>
              </a:ext>
            </a:extLst>
          </p:cNvP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13025438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v2">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Presentation Title">
            <a:extLst>
              <a:ext uri="{FF2B5EF4-FFF2-40B4-BE49-F238E27FC236}">
                <a16:creationId xmlns:a16="http://schemas.microsoft.com/office/drawing/2014/main" id="{94B2B7F9-7071-4DDD-A590-5DD2B1D7F10F}"/>
              </a:ext>
            </a:extLst>
          </p:cNvPr>
          <p:cNvSpPr txBox="1">
            <a:spLocks noGrp="1"/>
          </p:cNvSpPr>
          <p:nvPr>
            <p:ph type="title" hasCustomPrompt="1"/>
          </p:nvPr>
        </p:nvSpPr>
        <p:spPr>
          <a:xfrm>
            <a:off x="6831106" y="5843785"/>
            <a:ext cx="17144245" cy="2903407"/>
          </a:xfrm>
          <a:prstGeom prst="rect">
            <a:avLst/>
          </a:prstGeom>
        </p:spPr>
        <p:txBody>
          <a:bodyPr anchor="b"/>
          <a:lstStyle>
            <a:lvl1pPr>
              <a:defRPr>
                <a:solidFill>
                  <a:schemeClr val="tx1"/>
                </a:solidFill>
              </a:defRPr>
            </a:lvl1pPr>
          </a:lstStyle>
          <a:p>
            <a:r>
              <a:rPr lang="fr-CA" dirty="0"/>
              <a:t>Titre de section</a:t>
            </a:r>
            <a:endParaRPr dirty="0"/>
          </a:p>
        </p:txBody>
      </p:sp>
      <p:sp>
        <p:nvSpPr>
          <p:cNvPr id="10" name="Slide Number">
            <a:extLst>
              <a:ext uri="{FF2B5EF4-FFF2-40B4-BE49-F238E27FC236}">
                <a16:creationId xmlns:a16="http://schemas.microsoft.com/office/drawing/2014/main" id="{10DC7DE3-4174-45C7-94F3-C3CE20DD585C}"/>
              </a:ext>
            </a:extLst>
          </p:cNvP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dirty="0"/>
          </a:p>
        </p:txBody>
      </p:sp>
    </p:spTree>
    <p:extLst>
      <p:ext uri="{BB962C8B-B14F-4D97-AF65-F5344CB8AC3E}">
        <p14:creationId xmlns:p14="http://schemas.microsoft.com/office/powerpoint/2010/main" val="299483719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re Texte v2">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38778CB8-7B4E-40FA-8285-3AF7D801AB8D}"/>
              </a:ext>
            </a:extLst>
          </p:cNvP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a:p>
        </p:txBody>
      </p:sp>
      <p:sp>
        <p:nvSpPr>
          <p:cNvPr id="7" name="Slide Subtitle">
            <a:extLst>
              <a:ext uri="{FF2B5EF4-FFF2-40B4-BE49-F238E27FC236}">
                <a16:creationId xmlns:a16="http://schemas.microsoft.com/office/drawing/2014/main" id="{B734C478-A201-48E6-AAA8-D5FE1D68D622}"/>
              </a:ext>
            </a:extLst>
          </p:cNvPr>
          <p:cNvSpPr txBox="1">
            <a:spLocks noGrp="1"/>
          </p:cNvSpPr>
          <p:nvPr>
            <p:ph type="body" sz="quarter" idx="24" hasCustomPrompt="1"/>
          </p:nvPr>
        </p:nvSpPr>
        <p:spPr>
          <a:xfrm>
            <a:off x="1378856" y="2079047"/>
            <a:ext cx="16515443" cy="934780"/>
          </a:xfrm>
          <a:prstGeom prst="rect">
            <a:avLst/>
          </a:prstGeom>
        </p:spPr>
        <p:txBody>
          <a:bodyPr lIns="45719" tIns="45719" rIns="45719" bIns="45719"/>
          <a:lstStyle>
            <a:lvl1pPr marL="0" indent="0" defTabSz="825500">
              <a:lnSpc>
                <a:spcPct val="100000"/>
              </a:lnSpc>
              <a:spcBef>
                <a:spcPts val="0"/>
              </a:spcBef>
              <a:buSzTx/>
              <a:buNone/>
              <a:defRPr sz="5500" b="1">
                <a:solidFill>
                  <a:schemeClr val="tx1"/>
                </a:solidFill>
              </a:defRPr>
            </a:lvl1pPr>
          </a:lstStyle>
          <a:p>
            <a:r>
              <a:rPr lang="fr-CA" dirty="0"/>
              <a:t>Titre de diapo</a:t>
            </a:r>
            <a:endParaRPr dirty="0"/>
          </a:p>
        </p:txBody>
      </p:sp>
      <p:sp>
        <p:nvSpPr>
          <p:cNvPr id="8" name="Body Level One…">
            <a:extLst>
              <a:ext uri="{FF2B5EF4-FFF2-40B4-BE49-F238E27FC236}">
                <a16:creationId xmlns:a16="http://schemas.microsoft.com/office/drawing/2014/main" id="{BB6E939B-E6C7-41A2-8E02-16FDAF74A4ED}"/>
              </a:ext>
            </a:extLst>
          </p:cNvPr>
          <p:cNvSpPr txBox="1">
            <a:spLocks noGrp="1"/>
          </p:cNvSpPr>
          <p:nvPr>
            <p:ph type="body" idx="1" hasCustomPrompt="1"/>
          </p:nvPr>
        </p:nvSpPr>
        <p:spPr>
          <a:xfrm>
            <a:off x="1378856" y="4248504"/>
            <a:ext cx="16515443" cy="8256012"/>
          </a:xfrm>
          <a:prstGeom prst="rect">
            <a:avLst/>
          </a:prstGeom>
        </p:spPr>
        <p:txBody>
          <a:bodyPr/>
          <a:lstStyle/>
          <a:p>
            <a:r>
              <a:rPr dirty="0"/>
              <a:t>Slide bullet text</a:t>
            </a:r>
          </a:p>
          <a:p>
            <a:pPr lvl="1"/>
            <a:endParaRPr dirty="0"/>
          </a:p>
          <a:p>
            <a:pPr lvl="2"/>
            <a:endParaRPr dirty="0"/>
          </a:p>
          <a:p>
            <a:pPr lvl="3"/>
            <a:endParaRPr dirty="0"/>
          </a:p>
          <a:p>
            <a:pPr lvl="4"/>
            <a:endParaRPr dirty="0"/>
          </a:p>
        </p:txBody>
      </p:sp>
    </p:spTree>
    <p:extLst>
      <p:ext uri="{BB962C8B-B14F-4D97-AF65-F5344CB8AC3E}">
        <p14:creationId xmlns:p14="http://schemas.microsoft.com/office/powerpoint/2010/main" val="8135835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re Graphique/Tableau">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3" name="Espace réservé du contenu 2">
            <a:extLst>
              <a:ext uri="{FF2B5EF4-FFF2-40B4-BE49-F238E27FC236}">
                <a16:creationId xmlns:a16="http://schemas.microsoft.com/office/drawing/2014/main" id="{60F06707-171A-42FF-BA48-5D690ABF84A1}"/>
              </a:ext>
            </a:extLst>
          </p:cNvPr>
          <p:cNvSpPr>
            <a:spLocks noGrp="1"/>
          </p:cNvSpPr>
          <p:nvPr>
            <p:ph sz="quarter" idx="10"/>
          </p:nvPr>
        </p:nvSpPr>
        <p:spPr>
          <a:xfrm>
            <a:off x="11329639" y="0"/>
            <a:ext cx="13054361" cy="13716000"/>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7" name="Presentation Title">
            <a:extLst>
              <a:ext uri="{FF2B5EF4-FFF2-40B4-BE49-F238E27FC236}">
                <a16:creationId xmlns:a16="http://schemas.microsoft.com/office/drawing/2014/main" id="{9BB8325C-9C26-465D-8AF9-8A407A04489D}"/>
              </a:ext>
            </a:extLst>
          </p:cNvPr>
          <p:cNvSpPr txBox="1">
            <a:spLocks noGrp="1"/>
          </p:cNvSpPr>
          <p:nvPr>
            <p:ph type="title" hasCustomPrompt="1"/>
          </p:nvPr>
        </p:nvSpPr>
        <p:spPr>
          <a:xfrm>
            <a:off x="758284" y="5843785"/>
            <a:ext cx="10571355" cy="2903407"/>
          </a:xfrm>
          <a:prstGeom prst="rect">
            <a:avLst/>
          </a:prstGeom>
        </p:spPr>
        <p:txBody>
          <a:bodyPr anchor="b"/>
          <a:lstStyle>
            <a:lvl1pPr>
              <a:defRPr>
                <a:solidFill>
                  <a:schemeClr val="bg1"/>
                </a:solidFill>
              </a:defRPr>
            </a:lvl1pPr>
          </a:lstStyle>
          <a:p>
            <a:r>
              <a:rPr lang="fr-CA" dirty="0"/>
              <a:t>Titre</a:t>
            </a:r>
            <a:endParaRPr dirty="0"/>
          </a:p>
        </p:txBody>
      </p:sp>
      <p:sp>
        <p:nvSpPr>
          <p:cNvPr id="8" name="Body Level One…">
            <a:extLst>
              <a:ext uri="{FF2B5EF4-FFF2-40B4-BE49-F238E27FC236}">
                <a16:creationId xmlns:a16="http://schemas.microsoft.com/office/drawing/2014/main" id="{E530A66C-1FFE-493C-A9F4-FB59F72A7D6B}"/>
              </a:ext>
            </a:extLst>
          </p:cNvPr>
          <p:cNvSpPr txBox="1">
            <a:spLocks noGrp="1"/>
          </p:cNvSpPr>
          <p:nvPr>
            <p:ph type="body" sz="quarter" idx="1" hasCustomPrompt="1"/>
          </p:nvPr>
        </p:nvSpPr>
        <p:spPr>
          <a:xfrm>
            <a:off x="752037" y="8747190"/>
            <a:ext cx="10576546" cy="1905001"/>
          </a:xfrm>
          <a:prstGeom prst="rect">
            <a:avLst/>
          </a:prstGeom>
        </p:spPr>
        <p:txBody>
          <a:bodyPr/>
          <a:lstStyle>
            <a:lvl1pPr marL="0" indent="0" defTabSz="825500">
              <a:lnSpc>
                <a:spcPct val="100000"/>
              </a:lnSpc>
              <a:spcBef>
                <a:spcPts val="0"/>
              </a:spcBef>
              <a:buSzTx/>
              <a:buNone/>
              <a:defRPr sz="5500" b="0">
                <a:solidFill>
                  <a:srgbClr val="FFFFFF"/>
                </a:solidFill>
              </a:defRPr>
            </a:lvl1pPr>
            <a:lvl2pPr marL="0" indent="457200" defTabSz="825500">
              <a:lnSpc>
                <a:spcPct val="100000"/>
              </a:lnSpc>
              <a:spcBef>
                <a:spcPts val="0"/>
              </a:spcBef>
              <a:buSzTx/>
              <a:buNone/>
              <a:defRPr sz="5500" b="1">
                <a:solidFill>
                  <a:srgbClr val="FFFFFF"/>
                </a:solidFill>
              </a:defRPr>
            </a:lvl2pPr>
            <a:lvl3pPr marL="0" indent="914400" defTabSz="825500">
              <a:lnSpc>
                <a:spcPct val="100000"/>
              </a:lnSpc>
              <a:spcBef>
                <a:spcPts val="0"/>
              </a:spcBef>
              <a:buSzTx/>
              <a:buNone/>
              <a:defRPr sz="5500" b="1">
                <a:solidFill>
                  <a:srgbClr val="FFFFFF"/>
                </a:solidFill>
              </a:defRPr>
            </a:lvl3pPr>
            <a:lvl4pPr marL="0" indent="1371600" defTabSz="825500">
              <a:lnSpc>
                <a:spcPct val="100000"/>
              </a:lnSpc>
              <a:spcBef>
                <a:spcPts val="0"/>
              </a:spcBef>
              <a:buSzTx/>
              <a:buNone/>
              <a:defRPr sz="5500" b="1">
                <a:solidFill>
                  <a:srgbClr val="FFFFFF"/>
                </a:solidFill>
              </a:defRPr>
            </a:lvl4pPr>
            <a:lvl5pPr marL="0" indent="1828800" defTabSz="825500">
              <a:lnSpc>
                <a:spcPct val="100000"/>
              </a:lnSpc>
              <a:spcBef>
                <a:spcPts val="0"/>
              </a:spcBef>
              <a:buSzTx/>
              <a:buNone/>
              <a:defRPr sz="5500" b="1">
                <a:solidFill>
                  <a:srgbClr val="FFFFFF"/>
                </a:solidFill>
              </a:defRPr>
            </a:lvl5pPr>
          </a:lstStyle>
          <a:p>
            <a:r>
              <a:rPr lang="fr-CA" dirty="0"/>
              <a:t>Sous-titre</a:t>
            </a:r>
            <a:endParaRPr dirty="0"/>
          </a:p>
        </p:txBody>
      </p:sp>
    </p:spTree>
    <p:extLst>
      <p:ext uri="{BB962C8B-B14F-4D97-AF65-F5344CB8AC3E}">
        <p14:creationId xmlns:p14="http://schemas.microsoft.com/office/powerpoint/2010/main" val="6731508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re Photo Texte v2">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9" name="Slide Subtitle">
            <a:extLst>
              <a:ext uri="{FF2B5EF4-FFF2-40B4-BE49-F238E27FC236}">
                <a16:creationId xmlns:a16="http://schemas.microsoft.com/office/drawing/2014/main" id="{CF5AD962-1F88-443F-96C3-3A7CDFAA80D5}"/>
              </a:ext>
            </a:extLst>
          </p:cNvPr>
          <p:cNvSpPr txBox="1">
            <a:spLocks noGrp="1"/>
          </p:cNvSpPr>
          <p:nvPr>
            <p:ph type="body" sz="quarter" idx="24" hasCustomPrompt="1"/>
          </p:nvPr>
        </p:nvSpPr>
        <p:spPr>
          <a:xfrm>
            <a:off x="12001499" y="2079047"/>
            <a:ext cx="11176000" cy="934780"/>
          </a:xfrm>
          <a:prstGeom prst="rect">
            <a:avLst/>
          </a:prstGeom>
        </p:spPr>
        <p:txBody>
          <a:bodyPr lIns="45719" tIns="45719" rIns="45719" bIns="45719"/>
          <a:lstStyle>
            <a:lvl1pPr marL="0" indent="0" defTabSz="825500">
              <a:lnSpc>
                <a:spcPct val="100000"/>
              </a:lnSpc>
              <a:spcBef>
                <a:spcPts val="0"/>
              </a:spcBef>
              <a:buSzTx/>
              <a:buNone/>
              <a:defRPr sz="5500" b="1">
                <a:solidFill>
                  <a:schemeClr val="tx1"/>
                </a:solidFill>
              </a:defRPr>
            </a:lvl1pPr>
          </a:lstStyle>
          <a:p>
            <a:r>
              <a:rPr lang="fr-CA" dirty="0"/>
              <a:t>Titre de diapo</a:t>
            </a:r>
            <a:endParaRPr dirty="0"/>
          </a:p>
        </p:txBody>
      </p:sp>
      <p:sp>
        <p:nvSpPr>
          <p:cNvPr id="10" name="Body Level One…">
            <a:extLst>
              <a:ext uri="{FF2B5EF4-FFF2-40B4-BE49-F238E27FC236}">
                <a16:creationId xmlns:a16="http://schemas.microsoft.com/office/drawing/2014/main" id="{D9D524C7-FFB8-489F-9AEC-5293006FC137}"/>
              </a:ext>
            </a:extLst>
          </p:cNvPr>
          <p:cNvSpPr txBox="1">
            <a:spLocks noGrp="1"/>
          </p:cNvSpPr>
          <p:nvPr>
            <p:ph type="body" idx="1" hasCustomPrompt="1"/>
          </p:nvPr>
        </p:nvSpPr>
        <p:spPr>
          <a:xfrm>
            <a:off x="12001499" y="4248504"/>
            <a:ext cx="11176000" cy="8256012"/>
          </a:xfrm>
          <a:prstGeom prst="rect">
            <a:avLst/>
          </a:prstGeom>
        </p:spPr>
        <p:txBody>
          <a:bodyPr/>
          <a:lstStyle/>
          <a:p>
            <a:r>
              <a:rPr dirty="0"/>
              <a:t>Slide bullet text</a:t>
            </a:r>
          </a:p>
          <a:p>
            <a:pPr lvl="1"/>
            <a:endParaRPr dirty="0"/>
          </a:p>
          <a:p>
            <a:pPr lvl="2"/>
            <a:endParaRPr dirty="0"/>
          </a:p>
          <a:p>
            <a:pPr lvl="3"/>
            <a:endParaRPr dirty="0"/>
          </a:p>
          <a:p>
            <a:pPr lvl="4"/>
            <a:endParaRPr dirty="0"/>
          </a:p>
        </p:txBody>
      </p:sp>
    </p:spTree>
    <p:extLst>
      <p:ext uri="{BB962C8B-B14F-4D97-AF65-F5344CB8AC3E}">
        <p14:creationId xmlns:p14="http://schemas.microsoft.com/office/powerpoint/2010/main" val="61470074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re Photo Texte v3">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38778CB8-7B4E-40FA-8285-3AF7D801AB8D}"/>
              </a:ext>
            </a:extLst>
          </p:cNvP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a:p>
        </p:txBody>
      </p:sp>
      <p:sp>
        <p:nvSpPr>
          <p:cNvPr id="7" name="Slide Subtitle">
            <a:extLst>
              <a:ext uri="{FF2B5EF4-FFF2-40B4-BE49-F238E27FC236}">
                <a16:creationId xmlns:a16="http://schemas.microsoft.com/office/drawing/2014/main" id="{B734C478-A201-48E6-AAA8-D5FE1D68D622}"/>
              </a:ext>
            </a:extLst>
          </p:cNvPr>
          <p:cNvSpPr txBox="1">
            <a:spLocks noGrp="1"/>
          </p:cNvSpPr>
          <p:nvPr>
            <p:ph type="body" sz="quarter" idx="24" hasCustomPrompt="1"/>
          </p:nvPr>
        </p:nvSpPr>
        <p:spPr>
          <a:xfrm>
            <a:off x="1378856" y="2079047"/>
            <a:ext cx="9724573" cy="838324"/>
          </a:xfrm>
          <a:prstGeom prst="rect">
            <a:avLst/>
          </a:prstGeom>
        </p:spPr>
        <p:txBody>
          <a:bodyPr lIns="45719" tIns="45719" rIns="45719" bIns="45719"/>
          <a:lstStyle>
            <a:lvl1pPr marL="0" indent="0" defTabSz="825500">
              <a:lnSpc>
                <a:spcPct val="100000"/>
              </a:lnSpc>
              <a:spcBef>
                <a:spcPts val="0"/>
              </a:spcBef>
              <a:buSzTx/>
              <a:buNone/>
              <a:defRPr sz="5500" b="1">
                <a:solidFill>
                  <a:schemeClr val="tx1"/>
                </a:solidFill>
              </a:defRPr>
            </a:lvl1pPr>
          </a:lstStyle>
          <a:p>
            <a:r>
              <a:rPr lang="fr-CA" dirty="0"/>
              <a:t>Titre de diapo</a:t>
            </a:r>
            <a:endParaRPr dirty="0"/>
          </a:p>
        </p:txBody>
      </p:sp>
      <p:sp>
        <p:nvSpPr>
          <p:cNvPr id="8" name="Body Level One…">
            <a:extLst>
              <a:ext uri="{FF2B5EF4-FFF2-40B4-BE49-F238E27FC236}">
                <a16:creationId xmlns:a16="http://schemas.microsoft.com/office/drawing/2014/main" id="{BB6E939B-E6C7-41A2-8E02-16FDAF74A4ED}"/>
              </a:ext>
            </a:extLst>
          </p:cNvPr>
          <p:cNvSpPr txBox="1">
            <a:spLocks noGrp="1"/>
          </p:cNvSpPr>
          <p:nvPr>
            <p:ph type="body" idx="1" hasCustomPrompt="1"/>
          </p:nvPr>
        </p:nvSpPr>
        <p:spPr>
          <a:xfrm>
            <a:off x="1378856" y="4248504"/>
            <a:ext cx="9724573" cy="8256012"/>
          </a:xfrm>
          <a:prstGeom prst="rect">
            <a:avLst/>
          </a:prstGeom>
        </p:spPr>
        <p:txBody>
          <a:bodyPr/>
          <a:lstStyle/>
          <a:p>
            <a:r>
              <a:rPr dirty="0"/>
              <a:t>Slide bullet text</a:t>
            </a:r>
          </a:p>
          <a:p>
            <a:pPr lvl="1"/>
            <a:endParaRPr dirty="0"/>
          </a:p>
          <a:p>
            <a:pPr lvl="2"/>
            <a:endParaRPr dirty="0"/>
          </a:p>
          <a:p>
            <a:pPr lvl="3"/>
            <a:endParaRPr dirty="0"/>
          </a:p>
          <a:p>
            <a:pPr lvl="4"/>
            <a:endParaRPr dirty="0"/>
          </a:p>
        </p:txBody>
      </p:sp>
      <p:sp>
        <p:nvSpPr>
          <p:cNvPr id="3" name="Espace réservé pour une image  2">
            <a:extLst>
              <a:ext uri="{FF2B5EF4-FFF2-40B4-BE49-F238E27FC236}">
                <a16:creationId xmlns:a16="http://schemas.microsoft.com/office/drawing/2014/main" id="{B5A7D517-553F-47D2-8C7D-F0BD41628697}"/>
              </a:ext>
            </a:extLst>
          </p:cNvPr>
          <p:cNvSpPr>
            <a:spLocks noGrp="1"/>
          </p:cNvSpPr>
          <p:nvPr>
            <p:ph type="pic" sz="quarter" idx="25"/>
          </p:nvPr>
        </p:nvSpPr>
        <p:spPr>
          <a:xfrm>
            <a:off x="11252200" y="0"/>
            <a:ext cx="13131800" cy="13716000"/>
          </a:xfrm>
        </p:spPr>
        <p:txBody>
          <a:bodyPr/>
          <a:lstStyle/>
          <a:p>
            <a:endParaRPr lang="fr-CA"/>
          </a:p>
        </p:txBody>
      </p:sp>
    </p:spTree>
    <p:extLst>
      <p:ext uri="{BB962C8B-B14F-4D97-AF65-F5344CB8AC3E}">
        <p14:creationId xmlns:p14="http://schemas.microsoft.com/office/powerpoint/2010/main" val="129644584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Photos Text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 name="Terre-Globe.jpg"/>
          <p:cNvSpPr>
            <a:spLocks noGrp="1"/>
          </p:cNvSpPr>
          <p:nvPr>
            <p:ph type="pic" sz="quarter" idx="23"/>
          </p:nvPr>
        </p:nvSpPr>
        <p:spPr>
          <a:xfrm>
            <a:off x="1281210" y="4582216"/>
            <a:ext cx="6524643" cy="6970448"/>
          </a:xfrm>
          <a:prstGeom prst="rect">
            <a:avLst/>
          </a:prstGeom>
        </p:spPr>
        <p:txBody>
          <a:bodyPr lIns="91439" tIns="45719" rIns="91439" bIns="45719">
            <a:noAutofit/>
          </a:bodyPr>
          <a:lstStyle/>
          <a:p>
            <a:endParaRP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8" name="Terre-Globe.jpg">
            <a:extLst>
              <a:ext uri="{FF2B5EF4-FFF2-40B4-BE49-F238E27FC236}">
                <a16:creationId xmlns:a16="http://schemas.microsoft.com/office/drawing/2014/main" id="{FD8A8455-3681-4309-B4D6-9A55F5DEC12E}"/>
              </a:ext>
            </a:extLst>
          </p:cNvPr>
          <p:cNvSpPr>
            <a:spLocks noGrp="1"/>
          </p:cNvSpPr>
          <p:nvPr>
            <p:ph type="pic" sz="quarter" idx="24"/>
          </p:nvPr>
        </p:nvSpPr>
        <p:spPr>
          <a:xfrm>
            <a:off x="8929678" y="4582216"/>
            <a:ext cx="6524643" cy="6970448"/>
          </a:xfrm>
          <a:prstGeom prst="rect">
            <a:avLst/>
          </a:prstGeom>
        </p:spPr>
        <p:txBody>
          <a:bodyPr lIns="91439" tIns="45719" rIns="91439" bIns="45719">
            <a:noAutofit/>
          </a:bodyPr>
          <a:lstStyle/>
          <a:p>
            <a:endParaRPr dirty="0"/>
          </a:p>
        </p:txBody>
      </p:sp>
      <p:sp>
        <p:nvSpPr>
          <p:cNvPr id="9" name="Terre-Globe.jpg">
            <a:extLst>
              <a:ext uri="{FF2B5EF4-FFF2-40B4-BE49-F238E27FC236}">
                <a16:creationId xmlns:a16="http://schemas.microsoft.com/office/drawing/2014/main" id="{EAAD492E-96A3-4340-B760-C3B409A649C2}"/>
              </a:ext>
            </a:extLst>
          </p:cNvPr>
          <p:cNvSpPr>
            <a:spLocks noGrp="1"/>
          </p:cNvSpPr>
          <p:nvPr>
            <p:ph type="pic" sz="quarter" idx="25"/>
          </p:nvPr>
        </p:nvSpPr>
        <p:spPr>
          <a:xfrm>
            <a:off x="16578147" y="4582216"/>
            <a:ext cx="6524643" cy="6970448"/>
          </a:xfrm>
          <a:prstGeom prst="rect">
            <a:avLst/>
          </a:prstGeom>
        </p:spPr>
        <p:txBody>
          <a:bodyPr lIns="91439" tIns="45719" rIns="91439" bIns="45719">
            <a:noAutofit/>
          </a:bodyPr>
          <a:lstStyle/>
          <a:p>
            <a:endParaRPr/>
          </a:p>
        </p:txBody>
      </p:sp>
      <p:sp>
        <p:nvSpPr>
          <p:cNvPr id="3" name="Espace réservé du texte 2">
            <a:extLst>
              <a:ext uri="{FF2B5EF4-FFF2-40B4-BE49-F238E27FC236}">
                <a16:creationId xmlns:a16="http://schemas.microsoft.com/office/drawing/2014/main" id="{FCE4A427-218A-4D1E-AAA8-A986AC3C8861}"/>
              </a:ext>
            </a:extLst>
          </p:cNvPr>
          <p:cNvSpPr>
            <a:spLocks noGrp="1"/>
          </p:cNvSpPr>
          <p:nvPr>
            <p:ph type="body" sz="quarter" idx="26"/>
          </p:nvPr>
        </p:nvSpPr>
        <p:spPr>
          <a:xfrm>
            <a:off x="1281210" y="2932803"/>
            <a:ext cx="6524643" cy="1649413"/>
          </a:xfrm>
        </p:spPr>
        <p:txBody>
          <a:bodyPr>
            <a:normAutofit/>
          </a:bodyPr>
          <a:lstStyle>
            <a:lvl1pPr marL="0" indent="0">
              <a:buNone/>
              <a:defRPr sz="3000"/>
            </a:lvl1pPr>
          </a:lstStyle>
          <a:p>
            <a:pPr lvl="0"/>
            <a:endParaRPr lang="fr-CA" dirty="0"/>
          </a:p>
        </p:txBody>
      </p:sp>
      <p:sp>
        <p:nvSpPr>
          <p:cNvPr id="12" name="Espace réservé du texte 2">
            <a:extLst>
              <a:ext uri="{FF2B5EF4-FFF2-40B4-BE49-F238E27FC236}">
                <a16:creationId xmlns:a16="http://schemas.microsoft.com/office/drawing/2014/main" id="{5FAAF536-9851-4707-A1B9-06E9B61DFC06}"/>
              </a:ext>
            </a:extLst>
          </p:cNvPr>
          <p:cNvSpPr>
            <a:spLocks noGrp="1"/>
          </p:cNvSpPr>
          <p:nvPr>
            <p:ph type="body" sz="quarter" idx="27"/>
          </p:nvPr>
        </p:nvSpPr>
        <p:spPr>
          <a:xfrm>
            <a:off x="8923429" y="2932803"/>
            <a:ext cx="6524643" cy="1649413"/>
          </a:xfrm>
        </p:spPr>
        <p:txBody>
          <a:bodyPr>
            <a:normAutofit/>
          </a:bodyPr>
          <a:lstStyle>
            <a:lvl1pPr marL="0" indent="0">
              <a:buNone/>
              <a:defRPr sz="3000"/>
            </a:lvl1pPr>
          </a:lstStyle>
          <a:p>
            <a:pPr lvl="0"/>
            <a:endParaRPr lang="fr-CA" dirty="0"/>
          </a:p>
        </p:txBody>
      </p:sp>
      <p:sp>
        <p:nvSpPr>
          <p:cNvPr id="13" name="Espace réservé du texte 2">
            <a:extLst>
              <a:ext uri="{FF2B5EF4-FFF2-40B4-BE49-F238E27FC236}">
                <a16:creationId xmlns:a16="http://schemas.microsoft.com/office/drawing/2014/main" id="{D8008D49-B9C4-4040-80B5-6920EFA3946F}"/>
              </a:ext>
            </a:extLst>
          </p:cNvPr>
          <p:cNvSpPr>
            <a:spLocks noGrp="1"/>
          </p:cNvSpPr>
          <p:nvPr>
            <p:ph type="body" sz="quarter" idx="28"/>
          </p:nvPr>
        </p:nvSpPr>
        <p:spPr>
          <a:xfrm>
            <a:off x="16578147" y="2932803"/>
            <a:ext cx="6524643" cy="1649413"/>
          </a:xfrm>
        </p:spPr>
        <p:txBody>
          <a:bodyPr>
            <a:normAutofit/>
          </a:bodyPr>
          <a:lstStyle>
            <a:lvl1pPr marL="0" indent="0">
              <a:buNone/>
              <a:defRPr sz="3000"/>
            </a:lvl1pPr>
          </a:lstStyle>
          <a:p>
            <a:pPr lvl="0"/>
            <a:endParaRPr lang="fr-CA" dirty="0"/>
          </a:p>
        </p:txBody>
      </p:sp>
      <p:sp>
        <p:nvSpPr>
          <p:cNvPr id="14" name="Slide Subtitle">
            <a:extLst>
              <a:ext uri="{FF2B5EF4-FFF2-40B4-BE49-F238E27FC236}">
                <a16:creationId xmlns:a16="http://schemas.microsoft.com/office/drawing/2014/main" id="{A800DDAB-CD73-43F5-8755-ED31B6BB5D0C}"/>
              </a:ext>
            </a:extLst>
          </p:cNvPr>
          <p:cNvSpPr txBox="1">
            <a:spLocks noGrp="1"/>
          </p:cNvSpPr>
          <p:nvPr>
            <p:ph type="body" sz="quarter" idx="29" hasCustomPrompt="1"/>
          </p:nvPr>
        </p:nvSpPr>
        <p:spPr>
          <a:xfrm>
            <a:off x="1281210" y="1404468"/>
            <a:ext cx="16515443" cy="934780"/>
          </a:xfrm>
          <a:prstGeom prst="rect">
            <a:avLst/>
          </a:prstGeom>
        </p:spPr>
        <p:txBody>
          <a:bodyPr lIns="45719" tIns="45719" rIns="45719" bIns="45719"/>
          <a:lstStyle>
            <a:lvl1pPr marL="0" indent="0" defTabSz="825500">
              <a:lnSpc>
                <a:spcPct val="100000"/>
              </a:lnSpc>
              <a:spcBef>
                <a:spcPts val="0"/>
              </a:spcBef>
              <a:buSzTx/>
              <a:buNone/>
              <a:defRPr sz="5500" b="1">
                <a:solidFill>
                  <a:schemeClr val="tx1"/>
                </a:solidFill>
              </a:defRPr>
            </a:lvl1pPr>
          </a:lstStyle>
          <a:p>
            <a:r>
              <a:rPr lang="fr-CA" dirty="0"/>
              <a:t>Titre de diapo</a:t>
            </a:r>
            <a:endParaRPr dirty="0"/>
          </a:p>
        </p:txBody>
      </p:sp>
      <p:sp>
        <p:nvSpPr>
          <p:cNvPr id="15" name="Author and Date">
            <a:extLst>
              <a:ext uri="{FF2B5EF4-FFF2-40B4-BE49-F238E27FC236}">
                <a16:creationId xmlns:a16="http://schemas.microsoft.com/office/drawing/2014/main" id="{FD4CD387-7D56-4AD5-957E-486A25EB0BBD}"/>
              </a:ext>
            </a:extLst>
          </p:cNvPr>
          <p:cNvSpPr txBox="1">
            <a:spLocks noGrp="1"/>
          </p:cNvSpPr>
          <p:nvPr>
            <p:ph type="body" sz="quarter" idx="22" hasCustomPrompt="1"/>
          </p:nvPr>
        </p:nvSpPr>
        <p:spPr>
          <a:xfrm>
            <a:off x="1281210" y="12631320"/>
            <a:ext cx="21001167" cy="636979"/>
          </a:xfrm>
          <a:prstGeom prst="rect">
            <a:avLst/>
          </a:prstGeom>
        </p:spPr>
        <p:txBody>
          <a:bodyPr lIns="45719" tIns="45719" rIns="45719" bIns="45719">
            <a:normAutofit/>
          </a:bodyPr>
          <a:lstStyle>
            <a:lvl1pPr marL="0" indent="0" defTabSz="825500">
              <a:lnSpc>
                <a:spcPct val="100000"/>
              </a:lnSpc>
              <a:spcBef>
                <a:spcPts val="0"/>
              </a:spcBef>
              <a:buSzTx/>
              <a:buNone/>
              <a:defRPr sz="3000" b="0">
                <a:solidFill>
                  <a:srgbClr val="002060"/>
                </a:solidFill>
              </a:defRPr>
            </a:lvl1pPr>
          </a:lstStyle>
          <a:p>
            <a:r>
              <a:rPr lang="fr-CA" dirty="0"/>
              <a:t>Sources</a:t>
            </a:r>
            <a:endParaRPr dirty="0"/>
          </a:p>
        </p:txBody>
      </p:sp>
    </p:spTree>
    <p:extLst>
      <p:ext uri="{BB962C8B-B14F-4D97-AF65-F5344CB8AC3E}">
        <p14:creationId xmlns:p14="http://schemas.microsoft.com/office/powerpoint/2010/main" val="17629853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rPr dirty="0"/>
              <a:t>Slide bullet text</a:t>
            </a:r>
          </a:p>
          <a:p>
            <a:pPr lvl="1"/>
            <a:endParaRPr dirty="0"/>
          </a:p>
          <a:p>
            <a:pPr lvl="2"/>
            <a:endParaRPr dirty="0"/>
          </a:p>
          <a:p>
            <a:pPr lvl="3"/>
            <a:endParaRPr dirty="0"/>
          </a:p>
          <a:p>
            <a:pPr lvl="4"/>
            <a:endParaRPr dirty="0"/>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a:t>
            </a:fld>
            <a:endParaRPr dirty="0"/>
          </a:p>
        </p:txBody>
      </p:sp>
      <p:sp>
        <p:nvSpPr>
          <p:cNvPr id="3" name="Espace réservé du titre 2">
            <a:extLst>
              <a:ext uri="{FF2B5EF4-FFF2-40B4-BE49-F238E27FC236}">
                <a16:creationId xmlns:a16="http://schemas.microsoft.com/office/drawing/2014/main" id="{8D8FBAEB-07BC-4C8D-893F-040DEC467C84}"/>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fr-FR" dirty="0"/>
              <a:t>Modifiez le style du titre</a:t>
            </a:r>
            <a:endParaRPr lang="fr-CA" dirty="0"/>
          </a:p>
        </p:txBody>
      </p:sp>
    </p:spTree>
  </p:cSld>
  <p:clrMap bg1="lt1" tx1="dk1" bg2="lt2" tx2="dk2" accent1="accent1" accent2="accent2" accent3="accent3" accent4="accent4" accent5="accent5" accent6="accent6" hlink="hlink" folHlink="folHlink"/>
  <p:sldLayoutIdLst>
    <p:sldLayoutId id="2147483649" r:id="rId1"/>
    <p:sldLayoutId id="2147483659" r:id="rId2"/>
    <p:sldLayoutId id="2147483658" r:id="rId3"/>
    <p:sldLayoutId id="2147483657" r:id="rId4"/>
    <p:sldLayoutId id="2147483664" r:id="rId5"/>
    <p:sldLayoutId id="2147483660" r:id="rId6"/>
    <p:sldLayoutId id="2147483669" r:id="rId7"/>
    <p:sldLayoutId id="2147483670" r:id="rId8"/>
    <p:sldLayoutId id="2147483663" r:id="rId9"/>
    <p:sldLayoutId id="2147483665" r:id="rId10"/>
    <p:sldLayoutId id="2147483666" r:id="rId11"/>
    <p:sldLayoutId id="2147483661" r:id="rId12"/>
    <p:sldLayoutId id="2147483667" r:id="rId13"/>
    <p:sldLayoutId id="2147483662" r:id="rId14"/>
    <p:sldLayoutId id="2147483668" r:id="rId15"/>
    <p:sldLayoutId id="2147483656" r:id="rId16"/>
    <p:sldLayoutId id="2147483671" r:id="rId17"/>
  </p:sldLayoutIdLst>
  <p:transition spd="med"/>
  <p:txStyles>
    <p:titleStyle>
      <a:lvl1pPr marL="0" marR="0" indent="0" algn="l" defTabSz="2438338" latinLnBrk="0">
        <a:lnSpc>
          <a:spcPct val="80000"/>
        </a:lnSpc>
        <a:spcBef>
          <a:spcPts val="0"/>
        </a:spcBef>
        <a:spcAft>
          <a:spcPts val="0"/>
        </a:spcAft>
        <a:buClrTx/>
        <a:buSzTx/>
        <a:buFontTx/>
        <a:buNone/>
        <a:tabLst/>
        <a:defRPr sz="8500" b="1" i="0" u="none" strike="noStrike" cap="none" spc="-170" baseline="0">
          <a:solidFill>
            <a:srgbClr val="002060"/>
          </a:solidFill>
          <a:uFillTx/>
          <a:latin typeface="+mj-lt"/>
          <a:ea typeface="Montserrat" panose="00000500000000000000" pitchFamily="2" charset="0"/>
          <a:cs typeface="Arial"/>
          <a:sym typeface="Arial"/>
        </a:defRPr>
      </a:lvl1pPr>
      <a:lvl2pPr marL="0" marR="0" indent="45720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Arial"/>
          <a:ea typeface="Arial"/>
          <a:cs typeface="Arial"/>
          <a:sym typeface="Arial"/>
        </a:defRPr>
      </a:lvl2pPr>
      <a:lvl3pPr marL="0" marR="0" indent="91440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Arial"/>
          <a:ea typeface="Arial"/>
          <a:cs typeface="Arial"/>
          <a:sym typeface="Arial"/>
        </a:defRPr>
      </a:lvl3pPr>
      <a:lvl4pPr marL="0" marR="0" indent="137160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Arial"/>
          <a:ea typeface="Arial"/>
          <a:cs typeface="Arial"/>
          <a:sym typeface="Arial"/>
        </a:defRPr>
      </a:lvl4pPr>
      <a:lvl5pPr marL="0" marR="0" indent="182880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Arial"/>
          <a:ea typeface="Arial"/>
          <a:cs typeface="Arial"/>
          <a:sym typeface="Arial"/>
        </a:defRPr>
      </a:lvl5pPr>
      <a:lvl6pPr marL="0" marR="0" indent="228600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Arial"/>
          <a:ea typeface="Arial"/>
          <a:cs typeface="Arial"/>
          <a:sym typeface="Arial"/>
        </a:defRPr>
      </a:lvl6pPr>
      <a:lvl7pPr marL="0" marR="0" indent="274320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Arial"/>
          <a:ea typeface="Arial"/>
          <a:cs typeface="Arial"/>
          <a:sym typeface="Arial"/>
        </a:defRPr>
      </a:lvl7pPr>
      <a:lvl8pPr marL="0" marR="0" indent="320040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Arial"/>
          <a:ea typeface="Arial"/>
          <a:cs typeface="Arial"/>
          <a:sym typeface="Arial"/>
        </a:defRPr>
      </a:lvl8pPr>
      <a:lvl9pPr marL="0" marR="0" indent="365760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Arial"/>
          <a:ea typeface="Arial"/>
          <a:cs typeface="Arial"/>
          <a:sym typeface="Arial"/>
        </a:defRPr>
      </a:lvl9pPr>
    </p:titleStyle>
    <p:bodyStyle>
      <a:lvl1pPr marL="609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5B_7263FDD.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chart" Target="../charts/chart12.xml"/></Relationships>
</file>

<file path=ppt/slides/_rels/slide2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chart" Target="../charts/chart15.xml"/><Relationship Id="rId4" Type="http://schemas.openxmlformats.org/officeDocument/2006/relationships/chart" Target="../charts/char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5A_7338D0A0.xm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chart" Target="../charts/char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Auteur et date"/>
          <p:cNvSpPr txBox="1">
            <a:spLocks noGrp="1"/>
          </p:cNvSpPr>
          <p:nvPr>
            <p:ph type="body" idx="22"/>
          </p:nvPr>
        </p:nvSpPr>
        <p:spPr>
          <a:xfrm>
            <a:off x="2979340" y="11224862"/>
            <a:ext cx="21001167" cy="16224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lang="fr-CA" dirty="0">
                <a:solidFill>
                  <a:schemeClr val="bg1"/>
                </a:solidFill>
              </a:rPr>
              <a:t>Solution #16 – présentation des résultats</a:t>
            </a:r>
          </a:p>
          <a:p>
            <a:r>
              <a:rPr lang="fr-CA" dirty="0"/>
              <a:t>Novembre 2023</a:t>
            </a:r>
            <a:endParaRPr dirty="0"/>
          </a:p>
        </p:txBody>
      </p:sp>
      <p:sp>
        <p:nvSpPr>
          <p:cNvPr id="104" name="Sous-titre de la présentation"/>
          <p:cNvSpPr txBox="1">
            <a:spLocks noGrp="1"/>
          </p:cNvSpPr>
          <p:nvPr>
            <p:ph type="subTitle" sz="quarter" idx="4294967295"/>
          </p:nvPr>
        </p:nvSpPr>
        <p:spPr>
          <a:xfrm>
            <a:off x="2979340" y="7512750"/>
            <a:ext cx="14920040" cy="3162870"/>
          </a:xfrm>
          <a:prstGeom prst="rect">
            <a:avLst/>
          </a:prstGeom>
        </p:spPr>
        <p:txBody>
          <a:bodyPr>
            <a:normAutofit fontScale="62500" lnSpcReduction="20000"/>
          </a:bodyPr>
          <a:lstStyle/>
          <a:p>
            <a:pPr marL="0" indent="0">
              <a:buNone/>
            </a:pPr>
            <a:r>
              <a:rPr lang="fr-CA" sz="9600" dirty="0">
                <a:solidFill>
                  <a:schemeClr val="bg1"/>
                </a:solidFill>
              </a:rPr>
              <a:t>Tester, documenter et valoriser la mise en place d'une structure de démantèlement de certains résidus CRD en vue de leur valorisation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EE3775-05ED-CC69-317A-30609CD04ADF}"/>
              </a:ext>
            </a:extLst>
          </p:cNvPr>
          <p:cNvSpPr>
            <a:spLocks noGrp="1"/>
          </p:cNvSpPr>
          <p:nvPr>
            <p:ph type="title"/>
          </p:nvPr>
        </p:nvSpPr>
        <p:spPr/>
        <p:txBody>
          <a:bodyPr/>
          <a:lstStyle/>
          <a:p>
            <a:r>
              <a:rPr lang="fr-FR" dirty="0"/>
              <a:t>Fabrication au Québec</a:t>
            </a:r>
            <a:endParaRPr lang="en-US" dirty="0"/>
          </a:p>
        </p:txBody>
      </p:sp>
      <p:graphicFrame>
        <p:nvGraphicFramePr>
          <p:cNvPr id="3" name="Graphique 2">
            <a:extLst>
              <a:ext uri="{FF2B5EF4-FFF2-40B4-BE49-F238E27FC236}">
                <a16:creationId xmlns:a16="http://schemas.microsoft.com/office/drawing/2014/main" id="{582A4A46-453B-1CF6-FA27-54A519110E85}"/>
              </a:ext>
            </a:extLst>
          </p:cNvPr>
          <p:cNvGraphicFramePr/>
          <p:nvPr>
            <p:extLst>
              <p:ext uri="{D42A27DB-BD31-4B8C-83A1-F6EECF244321}">
                <p14:modId xmlns:p14="http://schemas.microsoft.com/office/powerpoint/2010/main" val="2095222246"/>
              </p:ext>
            </p:extLst>
          </p:nvPr>
        </p:nvGraphicFramePr>
        <p:xfrm>
          <a:off x="1428750" y="3809160"/>
          <a:ext cx="17621250" cy="7735140"/>
        </p:xfrm>
        <a:graphic>
          <a:graphicData uri="http://schemas.openxmlformats.org/drawingml/2006/chart">
            <c:chart xmlns:c="http://schemas.openxmlformats.org/drawingml/2006/chart" xmlns:r="http://schemas.openxmlformats.org/officeDocument/2006/relationships" r:id="rId4"/>
          </a:graphicData>
        </a:graphic>
      </p:graphicFrame>
      <p:sp>
        <p:nvSpPr>
          <p:cNvPr id="2" name="Espace réservé du texte 2">
            <a:extLst>
              <a:ext uri="{FF2B5EF4-FFF2-40B4-BE49-F238E27FC236}">
                <a16:creationId xmlns:a16="http://schemas.microsoft.com/office/drawing/2014/main" id="{23E91A04-3B69-E80F-FA51-71F8F8D25411}"/>
              </a:ext>
            </a:extLst>
          </p:cNvPr>
          <p:cNvSpPr txBox="1">
            <a:spLocks/>
          </p:cNvSpPr>
          <p:nvPr/>
        </p:nvSpPr>
        <p:spPr>
          <a:xfrm>
            <a:off x="8124825" y="11813386"/>
            <a:ext cx="8134350" cy="73806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rmAutofit lnSpcReduction="10000"/>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r>
              <a:rPr lang="en-US" sz="4400" dirty="0"/>
              <a:t>Au total : 456 </a:t>
            </a:r>
            <a:r>
              <a:rPr lang="en-US" sz="4400" dirty="0" err="1"/>
              <a:t>entreprises</a:t>
            </a:r>
            <a:r>
              <a:rPr lang="en-US" sz="4400" dirty="0"/>
              <a:t> </a:t>
            </a:r>
          </a:p>
        </p:txBody>
      </p:sp>
      <p:sp>
        <p:nvSpPr>
          <p:cNvPr id="6" name="Espace réservé du texte 2">
            <a:extLst>
              <a:ext uri="{FF2B5EF4-FFF2-40B4-BE49-F238E27FC236}">
                <a16:creationId xmlns:a16="http://schemas.microsoft.com/office/drawing/2014/main" id="{65868F90-110D-69A4-FCC7-AD9CFE3BFD67}"/>
              </a:ext>
            </a:extLst>
          </p:cNvPr>
          <p:cNvSpPr txBox="1">
            <a:spLocks/>
          </p:cNvSpPr>
          <p:nvPr/>
        </p:nvSpPr>
        <p:spPr>
          <a:xfrm>
            <a:off x="18733830" y="12820534"/>
            <a:ext cx="5650170" cy="53576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rmAutofit fontScale="85000" lnSpcReduction="20000"/>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algn="ctr"/>
            <a:r>
              <a:rPr lang="en-US" sz="1400" dirty="0"/>
              <a:t>Source : </a:t>
            </a:r>
          </a:p>
          <a:p>
            <a:pPr algn="ctr"/>
            <a:r>
              <a:rPr lang="en-US" sz="1400" dirty="0" err="1"/>
              <a:t>Statistique</a:t>
            </a:r>
            <a:r>
              <a:rPr lang="en-US" sz="1400" dirty="0"/>
              <a:t> Québec</a:t>
            </a:r>
          </a:p>
          <a:p>
            <a:pPr algn="ctr"/>
            <a:r>
              <a:rPr lang="en-US" sz="1400" dirty="0" err="1"/>
              <a:t>Statistique</a:t>
            </a:r>
            <a:r>
              <a:rPr lang="en-US" sz="1400" dirty="0"/>
              <a:t> Canada</a:t>
            </a:r>
          </a:p>
        </p:txBody>
      </p:sp>
    </p:spTree>
    <p:extLst>
      <p:ext uri="{BB962C8B-B14F-4D97-AF65-F5344CB8AC3E}">
        <p14:creationId xmlns:p14="http://schemas.microsoft.com/office/powerpoint/2010/main" val="1199472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fade">
                                      <p:cBhvr>
                                        <p:cTn id="7" dur="500"/>
                                        <p:tgtEl>
                                          <p:spTgt spid="3">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fade">
                                      <p:cBhvr>
                                        <p:cTn id="12" dur="500"/>
                                        <p:tgtEl>
                                          <p:spTgt spid="3">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fade">
                                      <p:cBhvr>
                                        <p:cTn id="17" dur="500"/>
                                        <p:tgtEl>
                                          <p:spTgt spid="3">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fade">
                                      <p:cBhvr>
                                        <p:cTn id="22" dur="500"/>
                                        <p:tgtEl>
                                          <p:spTgt spid="3">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fade">
                                      <p:cBhvr>
                                        <p:cTn id="27" dur="500"/>
                                        <p:tgtEl>
                                          <p:spTgt spid="3">
                                            <p:graphicEl>
                                              <a:chart seriesIdx="-4" categoryIdx="3" bldStep="category"/>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P spid="2" grpId="0" animBg="1"/>
    </p:bldLst>
  </p:timing>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EE3775-05ED-CC69-317A-30609CD04ADF}"/>
              </a:ext>
            </a:extLst>
          </p:cNvPr>
          <p:cNvSpPr>
            <a:spLocks noGrp="1"/>
          </p:cNvSpPr>
          <p:nvPr>
            <p:ph type="title"/>
          </p:nvPr>
        </p:nvSpPr>
        <p:spPr/>
        <p:txBody>
          <a:bodyPr/>
          <a:lstStyle/>
          <a:p>
            <a:r>
              <a:rPr lang="fr-FR" dirty="0"/>
              <a:t>Fabrication au Québec </a:t>
            </a:r>
            <a:endParaRPr lang="en-US" dirty="0"/>
          </a:p>
        </p:txBody>
      </p:sp>
      <p:graphicFrame>
        <p:nvGraphicFramePr>
          <p:cNvPr id="3" name="Graphique 2">
            <a:extLst>
              <a:ext uri="{FF2B5EF4-FFF2-40B4-BE49-F238E27FC236}">
                <a16:creationId xmlns:a16="http://schemas.microsoft.com/office/drawing/2014/main" id="{0452B47F-CB49-0B94-2539-84BDF165F05B}"/>
              </a:ext>
            </a:extLst>
          </p:cNvPr>
          <p:cNvGraphicFramePr/>
          <p:nvPr>
            <p:extLst>
              <p:ext uri="{D42A27DB-BD31-4B8C-83A1-F6EECF244321}">
                <p14:modId xmlns:p14="http://schemas.microsoft.com/office/powerpoint/2010/main" val="2420050103"/>
              </p:ext>
            </p:extLst>
          </p:nvPr>
        </p:nvGraphicFramePr>
        <p:xfrm>
          <a:off x="1246734" y="4101751"/>
          <a:ext cx="14108478" cy="8404014"/>
        </p:xfrm>
        <a:graphic>
          <a:graphicData uri="http://schemas.openxmlformats.org/drawingml/2006/chart">
            <c:chart xmlns:c="http://schemas.openxmlformats.org/drawingml/2006/chart" xmlns:r="http://schemas.openxmlformats.org/officeDocument/2006/relationships" r:id="rId3"/>
          </a:graphicData>
        </a:graphic>
      </p:graphicFrame>
      <p:sp>
        <p:nvSpPr>
          <p:cNvPr id="6" name="Espace réservé du texte 2">
            <a:extLst>
              <a:ext uri="{FF2B5EF4-FFF2-40B4-BE49-F238E27FC236}">
                <a16:creationId xmlns:a16="http://schemas.microsoft.com/office/drawing/2014/main" id="{6AF4B31E-520C-5E46-8149-9A1D2114C29C}"/>
              </a:ext>
            </a:extLst>
          </p:cNvPr>
          <p:cNvSpPr txBox="1">
            <a:spLocks/>
          </p:cNvSpPr>
          <p:nvPr/>
        </p:nvSpPr>
        <p:spPr>
          <a:xfrm>
            <a:off x="15957953" y="5547852"/>
            <a:ext cx="7934433" cy="35076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r>
              <a:rPr lang="en-US" sz="4400" b="0" dirty="0"/>
              <a:t>En </a:t>
            </a:r>
            <a:r>
              <a:rPr lang="en-US" sz="4400" b="0" dirty="0" err="1"/>
              <a:t>moyenne</a:t>
            </a:r>
            <a:r>
              <a:rPr lang="en-US" sz="4400" b="0" dirty="0"/>
              <a:t> </a:t>
            </a:r>
            <a:r>
              <a:rPr lang="en-US" sz="4400" b="0" dirty="0" err="1"/>
              <a:t>anuellement</a:t>
            </a:r>
            <a:r>
              <a:rPr lang="en-US" sz="4400" b="0" dirty="0"/>
              <a:t>:</a:t>
            </a:r>
          </a:p>
          <a:p>
            <a:pPr marL="571500" indent="-571500">
              <a:buFont typeface="Arial" panose="020B0604020202020204" pitchFamily="34" charset="0"/>
              <a:buChar char="•"/>
            </a:pPr>
            <a:r>
              <a:rPr lang="en-US" sz="4400" b="0" dirty="0"/>
              <a:t>2.8 M de </a:t>
            </a:r>
            <a:r>
              <a:rPr lang="en-US" sz="4400" b="0" dirty="0" err="1"/>
              <a:t>portes</a:t>
            </a:r>
            <a:r>
              <a:rPr lang="en-US" sz="4400" b="0" dirty="0"/>
              <a:t> </a:t>
            </a:r>
          </a:p>
          <a:p>
            <a:pPr marL="571500" indent="-571500">
              <a:buFont typeface="Arial" panose="020B0604020202020204" pitchFamily="34" charset="0"/>
              <a:buChar char="•"/>
            </a:pPr>
            <a:r>
              <a:rPr lang="en-US" sz="4400" b="0" dirty="0"/>
              <a:t>4.7 M de </a:t>
            </a:r>
            <a:r>
              <a:rPr lang="en-US" sz="4400" b="0" dirty="0" err="1"/>
              <a:t>fenêtres</a:t>
            </a:r>
            <a:endParaRPr lang="en-US" sz="4400" b="0" dirty="0"/>
          </a:p>
          <a:p>
            <a:r>
              <a:rPr lang="en-US" sz="4400" b="0" dirty="0"/>
              <a:t> </a:t>
            </a:r>
          </a:p>
        </p:txBody>
      </p:sp>
      <p:sp>
        <p:nvSpPr>
          <p:cNvPr id="9" name="Espace réservé du texte 2">
            <a:extLst>
              <a:ext uri="{FF2B5EF4-FFF2-40B4-BE49-F238E27FC236}">
                <a16:creationId xmlns:a16="http://schemas.microsoft.com/office/drawing/2014/main" id="{696C7663-01C5-D3D9-EF08-479C5D873A38}"/>
              </a:ext>
            </a:extLst>
          </p:cNvPr>
          <p:cNvSpPr txBox="1">
            <a:spLocks/>
          </p:cNvSpPr>
          <p:nvPr/>
        </p:nvSpPr>
        <p:spPr>
          <a:xfrm>
            <a:off x="15957953" y="8633686"/>
            <a:ext cx="6754564" cy="11592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r>
              <a:rPr lang="en-US" sz="4400" dirty="0"/>
              <a:t>Au total : 7.5 M </a:t>
            </a:r>
            <a:r>
              <a:rPr lang="en-US" sz="4400" dirty="0" err="1"/>
              <a:t>unités</a:t>
            </a:r>
            <a:endParaRPr lang="en-US" sz="4400" dirty="0"/>
          </a:p>
        </p:txBody>
      </p:sp>
    </p:spTree>
    <p:extLst>
      <p:ext uri="{BB962C8B-B14F-4D97-AF65-F5344CB8AC3E}">
        <p14:creationId xmlns:p14="http://schemas.microsoft.com/office/powerpoint/2010/main" val="40982911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fade">
                                      <p:cBhvr>
                                        <p:cTn id="7" dur="500"/>
                                        <p:tgtEl>
                                          <p:spTgt spid="3">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fade">
                                      <p:cBhvr>
                                        <p:cTn id="12" dur="500"/>
                                        <p:tgtEl>
                                          <p:spTgt spid="3">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fade">
                                      <p:cBhvr>
                                        <p:cTn id="17" dur="500"/>
                                        <p:tgtEl>
                                          <p:spTgt spid="3">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P spid="6"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EE3775-05ED-CC69-317A-30609CD04ADF}"/>
              </a:ext>
            </a:extLst>
          </p:cNvPr>
          <p:cNvSpPr>
            <a:spLocks noGrp="1"/>
          </p:cNvSpPr>
          <p:nvPr>
            <p:ph type="title"/>
          </p:nvPr>
        </p:nvSpPr>
        <p:spPr/>
        <p:txBody>
          <a:bodyPr/>
          <a:lstStyle/>
          <a:p>
            <a:r>
              <a:rPr lang="fr-FR" dirty="0"/>
              <a:t>Fabrication au Québec </a:t>
            </a:r>
            <a:endParaRPr lang="en-US" dirty="0"/>
          </a:p>
        </p:txBody>
      </p:sp>
      <p:graphicFrame>
        <p:nvGraphicFramePr>
          <p:cNvPr id="2" name="Graphique 1">
            <a:extLst>
              <a:ext uri="{FF2B5EF4-FFF2-40B4-BE49-F238E27FC236}">
                <a16:creationId xmlns:a16="http://schemas.microsoft.com/office/drawing/2014/main" id="{DBFA56DB-3BE1-3CF6-F5EB-6C6E2C3B6E76}"/>
              </a:ext>
            </a:extLst>
          </p:cNvPr>
          <p:cNvGraphicFramePr/>
          <p:nvPr>
            <p:extLst>
              <p:ext uri="{D42A27DB-BD31-4B8C-83A1-F6EECF244321}">
                <p14:modId xmlns:p14="http://schemas.microsoft.com/office/powerpoint/2010/main" val="2421116236"/>
              </p:ext>
            </p:extLst>
          </p:nvPr>
        </p:nvGraphicFramePr>
        <p:xfrm>
          <a:off x="1592472" y="4334842"/>
          <a:ext cx="10126871" cy="71523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phique 9">
            <a:extLst>
              <a:ext uri="{FF2B5EF4-FFF2-40B4-BE49-F238E27FC236}">
                <a16:creationId xmlns:a16="http://schemas.microsoft.com/office/drawing/2014/main" id="{90135BEA-B413-4021-F32C-26B666FA96D3}"/>
              </a:ext>
            </a:extLst>
          </p:cNvPr>
          <p:cNvGraphicFramePr>
            <a:graphicFrameLocks/>
          </p:cNvGraphicFramePr>
          <p:nvPr>
            <p:extLst>
              <p:ext uri="{D42A27DB-BD31-4B8C-83A1-F6EECF244321}">
                <p14:modId xmlns:p14="http://schemas.microsoft.com/office/powerpoint/2010/main" val="3335205093"/>
              </p:ext>
            </p:extLst>
          </p:nvPr>
        </p:nvGraphicFramePr>
        <p:xfrm>
          <a:off x="12192000" y="4334842"/>
          <a:ext cx="9900374" cy="715230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521683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10"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EE3775-05ED-CC69-317A-30609CD04ADF}"/>
              </a:ext>
            </a:extLst>
          </p:cNvPr>
          <p:cNvSpPr>
            <a:spLocks noGrp="1"/>
          </p:cNvSpPr>
          <p:nvPr>
            <p:ph type="title"/>
          </p:nvPr>
        </p:nvSpPr>
        <p:spPr/>
        <p:txBody>
          <a:bodyPr/>
          <a:lstStyle/>
          <a:p>
            <a:r>
              <a:rPr lang="fr-FR" dirty="0"/>
              <a:t>Rénovation</a:t>
            </a:r>
            <a:endParaRPr lang="en-US" dirty="0"/>
          </a:p>
        </p:txBody>
      </p:sp>
      <p:graphicFrame>
        <p:nvGraphicFramePr>
          <p:cNvPr id="6" name="Graphique 5">
            <a:extLst>
              <a:ext uri="{FF2B5EF4-FFF2-40B4-BE49-F238E27FC236}">
                <a16:creationId xmlns:a16="http://schemas.microsoft.com/office/drawing/2014/main" id="{E4D21965-1B39-0A94-18B4-E11887D29E71}"/>
              </a:ext>
            </a:extLst>
          </p:cNvPr>
          <p:cNvGraphicFramePr>
            <a:graphicFrameLocks/>
          </p:cNvGraphicFramePr>
          <p:nvPr>
            <p:extLst>
              <p:ext uri="{D42A27DB-BD31-4B8C-83A1-F6EECF244321}">
                <p14:modId xmlns:p14="http://schemas.microsoft.com/office/powerpoint/2010/main" val="1808152206"/>
              </p:ext>
            </p:extLst>
          </p:nvPr>
        </p:nvGraphicFramePr>
        <p:xfrm>
          <a:off x="1246734" y="4750209"/>
          <a:ext cx="9806435" cy="6076335"/>
        </p:xfrm>
        <a:graphic>
          <a:graphicData uri="http://schemas.openxmlformats.org/drawingml/2006/chart">
            <c:chart xmlns:c="http://schemas.openxmlformats.org/drawingml/2006/chart" xmlns:r="http://schemas.openxmlformats.org/officeDocument/2006/relationships" r:id="rId3"/>
          </a:graphicData>
        </a:graphic>
      </p:graphicFrame>
      <p:sp>
        <p:nvSpPr>
          <p:cNvPr id="9" name="Espace réservé du texte 2">
            <a:extLst>
              <a:ext uri="{FF2B5EF4-FFF2-40B4-BE49-F238E27FC236}">
                <a16:creationId xmlns:a16="http://schemas.microsoft.com/office/drawing/2014/main" id="{D81B0831-DBB2-13CE-B131-2B3A53A2CF31}"/>
              </a:ext>
            </a:extLst>
          </p:cNvPr>
          <p:cNvSpPr txBox="1">
            <a:spLocks/>
          </p:cNvSpPr>
          <p:nvPr/>
        </p:nvSpPr>
        <p:spPr>
          <a:xfrm>
            <a:off x="12192000" y="6858000"/>
            <a:ext cx="7934433" cy="35076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endParaRPr lang="en-US" sz="4400" dirty="0"/>
          </a:p>
        </p:txBody>
      </p:sp>
      <p:sp>
        <p:nvSpPr>
          <p:cNvPr id="11" name="Espace réservé du texte 2">
            <a:extLst>
              <a:ext uri="{FF2B5EF4-FFF2-40B4-BE49-F238E27FC236}">
                <a16:creationId xmlns:a16="http://schemas.microsoft.com/office/drawing/2014/main" id="{6B18DE52-753A-DCCB-DA2A-CECCC3133C12}"/>
              </a:ext>
            </a:extLst>
          </p:cNvPr>
          <p:cNvSpPr txBox="1">
            <a:spLocks/>
          </p:cNvSpPr>
          <p:nvPr/>
        </p:nvSpPr>
        <p:spPr>
          <a:xfrm>
            <a:off x="11731256" y="6594662"/>
            <a:ext cx="11197100" cy="35076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r>
              <a:rPr lang="en-US" sz="4400" b="0" dirty="0" err="1"/>
              <a:t>Unités</a:t>
            </a:r>
            <a:r>
              <a:rPr lang="en-US" sz="4400" b="0" dirty="0"/>
              <a:t> </a:t>
            </a:r>
            <a:r>
              <a:rPr lang="en-US" sz="4400" b="0" dirty="0" err="1"/>
              <a:t>retirées</a:t>
            </a:r>
            <a:r>
              <a:rPr lang="en-US" sz="4400" b="0" dirty="0"/>
              <a:t> suite à la renovation :</a:t>
            </a:r>
          </a:p>
          <a:p>
            <a:pPr marL="571500" indent="-571500">
              <a:buFont typeface="Arial" panose="020B0604020202020204" pitchFamily="34" charset="0"/>
              <a:buChar char="•"/>
            </a:pPr>
            <a:r>
              <a:rPr lang="en-US" sz="4400" b="0" dirty="0" err="1"/>
              <a:t>Portes</a:t>
            </a:r>
            <a:r>
              <a:rPr lang="en-US" sz="4400" b="0" dirty="0"/>
              <a:t> : 1.3 M </a:t>
            </a:r>
          </a:p>
          <a:p>
            <a:pPr marL="571500" indent="-571500">
              <a:buFont typeface="Arial" panose="020B0604020202020204" pitchFamily="34" charset="0"/>
              <a:buChar char="•"/>
            </a:pPr>
            <a:r>
              <a:rPr lang="en-US" sz="4400" b="0" dirty="0" err="1"/>
              <a:t>Fenêtres</a:t>
            </a:r>
            <a:r>
              <a:rPr lang="en-US" sz="4400" b="0" dirty="0"/>
              <a:t> : 2.2 M</a:t>
            </a:r>
          </a:p>
        </p:txBody>
      </p:sp>
    </p:spTree>
    <p:extLst>
      <p:ext uri="{BB962C8B-B14F-4D97-AF65-F5344CB8AC3E}">
        <p14:creationId xmlns:p14="http://schemas.microsoft.com/office/powerpoint/2010/main" val="38011012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EE3775-05ED-CC69-317A-30609CD04ADF}"/>
              </a:ext>
            </a:extLst>
          </p:cNvPr>
          <p:cNvSpPr>
            <a:spLocks noGrp="1"/>
          </p:cNvSpPr>
          <p:nvPr>
            <p:ph type="title"/>
          </p:nvPr>
        </p:nvSpPr>
        <p:spPr/>
        <p:txBody>
          <a:bodyPr/>
          <a:lstStyle/>
          <a:p>
            <a:r>
              <a:rPr lang="fr-FR" dirty="0"/>
              <a:t>Installation </a:t>
            </a:r>
            <a:endParaRPr lang="en-US" dirty="0"/>
          </a:p>
        </p:txBody>
      </p:sp>
      <p:graphicFrame>
        <p:nvGraphicFramePr>
          <p:cNvPr id="2" name="Graphique 1">
            <a:extLst>
              <a:ext uri="{FF2B5EF4-FFF2-40B4-BE49-F238E27FC236}">
                <a16:creationId xmlns:a16="http://schemas.microsoft.com/office/drawing/2014/main" id="{31373037-1631-446C-DED9-8300444A7DC1}"/>
              </a:ext>
            </a:extLst>
          </p:cNvPr>
          <p:cNvGraphicFramePr/>
          <p:nvPr>
            <p:extLst>
              <p:ext uri="{D42A27DB-BD31-4B8C-83A1-F6EECF244321}">
                <p14:modId xmlns:p14="http://schemas.microsoft.com/office/powerpoint/2010/main" val="653372033"/>
              </p:ext>
            </p:extLst>
          </p:nvPr>
        </p:nvGraphicFramePr>
        <p:xfrm>
          <a:off x="1873465" y="4733365"/>
          <a:ext cx="9708760" cy="6191403"/>
        </p:xfrm>
        <a:graphic>
          <a:graphicData uri="http://schemas.openxmlformats.org/drawingml/2006/chart">
            <c:chart xmlns:c="http://schemas.openxmlformats.org/drawingml/2006/chart" xmlns:r="http://schemas.openxmlformats.org/officeDocument/2006/relationships" r:id="rId3"/>
          </a:graphicData>
        </a:graphic>
      </p:graphicFrame>
      <p:sp>
        <p:nvSpPr>
          <p:cNvPr id="3" name="Espace réservé du texte 2">
            <a:extLst>
              <a:ext uri="{FF2B5EF4-FFF2-40B4-BE49-F238E27FC236}">
                <a16:creationId xmlns:a16="http://schemas.microsoft.com/office/drawing/2014/main" id="{CC7BD3DB-F22B-448F-CB2F-44671C1BA931}"/>
              </a:ext>
            </a:extLst>
          </p:cNvPr>
          <p:cNvSpPr txBox="1">
            <a:spLocks/>
          </p:cNvSpPr>
          <p:nvPr/>
        </p:nvSpPr>
        <p:spPr>
          <a:xfrm>
            <a:off x="12801777" y="8704137"/>
            <a:ext cx="9708760" cy="35076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r>
              <a:rPr lang="en-US" sz="4400" b="0" dirty="0" err="1"/>
              <a:t>Unités</a:t>
            </a:r>
            <a:r>
              <a:rPr lang="en-US" sz="4400" b="0" dirty="0"/>
              <a:t> </a:t>
            </a:r>
            <a:r>
              <a:rPr lang="en-US" sz="4400" b="0" dirty="0" err="1"/>
              <a:t>retournées</a:t>
            </a:r>
            <a:r>
              <a:rPr lang="en-US" sz="4400" b="0" dirty="0"/>
              <a:t> </a:t>
            </a:r>
            <a:r>
              <a:rPr lang="en-US" sz="4400" b="0" dirty="0" err="1"/>
              <a:t>lors</a:t>
            </a:r>
            <a:r>
              <a:rPr lang="en-US" sz="4400" b="0" dirty="0"/>
              <a:t> de </a:t>
            </a:r>
            <a:r>
              <a:rPr lang="en-US" sz="4400" b="0" dirty="0" err="1"/>
              <a:t>l’installation</a:t>
            </a:r>
            <a:r>
              <a:rPr lang="en-US" sz="4400" b="0" dirty="0"/>
              <a:t> : </a:t>
            </a:r>
          </a:p>
          <a:p>
            <a:pPr marL="571500" indent="-571500">
              <a:buFont typeface="Arial" panose="020B0604020202020204" pitchFamily="34" charset="0"/>
              <a:buChar char="•"/>
            </a:pPr>
            <a:r>
              <a:rPr lang="en-US" sz="4400" b="0" dirty="0" err="1"/>
              <a:t>Portes</a:t>
            </a:r>
            <a:r>
              <a:rPr lang="en-US" sz="4400" b="0" dirty="0"/>
              <a:t> : 13 000</a:t>
            </a:r>
          </a:p>
          <a:p>
            <a:pPr marL="571500" indent="-571500">
              <a:buFont typeface="Arial" panose="020B0604020202020204" pitchFamily="34" charset="0"/>
              <a:buChar char="•"/>
            </a:pPr>
            <a:r>
              <a:rPr lang="en-US" sz="4400" b="0" dirty="0" err="1"/>
              <a:t>Fenêtres</a:t>
            </a:r>
            <a:r>
              <a:rPr lang="en-US" sz="4400" b="0" dirty="0"/>
              <a:t> : 32 000</a:t>
            </a:r>
          </a:p>
        </p:txBody>
      </p:sp>
      <p:sp>
        <p:nvSpPr>
          <p:cNvPr id="6" name="Espace réservé du texte 2">
            <a:extLst>
              <a:ext uri="{FF2B5EF4-FFF2-40B4-BE49-F238E27FC236}">
                <a16:creationId xmlns:a16="http://schemas.microsoft.com/office/drawing/2014/main" id="{7D6CB6AE-8A5A-2C0D-CBFE-9B65849B7117}"/>
              </a:ext>
            </a:extLst>
          </p:cNvPr>
          <p:cNvSpPr txBox="1">
            <a:spLocks/>
          </p:cNvSpPr>
          <p:nvPr/>
        </p:nvSpPr>
        <p:spPr>
          <a:xfrm>
            <a:off x="12801775" y="5567082"/>
            <a:ext cx="9708760" cy="35076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r>
              <a:rPr lang="en-US" sz="4400" b="0" dirty="0" err="1"/>
              <a:t>Taux</a:t>
            </a:r>
            <a:r>
              <a:rPr lang="en-US" sz="4400" b="0" dirty="0"/>
              <a:t> de retour : </a:t>
            </a:r>
          </a:p>
          <a:p>
            <a:pPr marL="571500" indent="-571500">
              <a:buFont typeface="Arial" panose="020B0604020202020204" pitchFamily="34" charset="0"/>
              <a:buChar char="•"/>
            </a:pPr>
            <a:r>
              <a:rPr lang="en-US" sz="4400" b="0" dirty="0" err="1"/>
              <a:t>Portes</a:t>
            </a:r>
            <a:r>
              <a:rPr lang="en-US" sz="4400" b="0" dirty="0"/>
              <a:t> : 1%</a:t>
            </a:r>
          </a:p>
          <a:p>
            <a:pPr marL="571500" indent="-571500">
              <a:buFont typeface="Arial" panose="020B0604020202020204" pitchFamily="34" charset="0"/>
              <a:buChar char="•"/>
            </a:pPr>
            <a:r>
              <a:rPr lang="en-US" sz="4400" b="0" dirty="0" err="1"/>
              <a:t>Fenêtres</a:t>
            </a:r>
            <a:r>
              <a:rPr lang="en-US" sz="4400" b="0" dirty="0"/>
              <a:t> : 1.3 %</a:t>
            </a:r>
          </a:p>
        </p:txBody>
      </p:sp>
    </p:spTree>
    <p:extLst>
      <p:ext uri="{BB962C8B-B14F-4D97-AF65-F5344CB8AC3E}">
        <p14:creationId xmlns:p14="http://schemas.microsoft.com/office/powerpoint/2010/main" val="34718173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854BD62-A1A1-7DC3-DDDC-A995F3967C62}"/>
              </a:ext>
            </a:extLst>
          </p:cNvPr>
          <p:cNvSpPr>
            <a:spLocks noGrp="1"/>
          </p:cNvSpPr>
          <p:nvPr>
            <p:ph type="body" sz="quarter" idx="22"/>
          </p:nvPr>
        </p:nvSpPr>
        <p:spPr/>
        <p:txBody>
          <a:bodyPr>
            <a:normAutofit lnSpcReduction="10000"/>
          </a:bodyPr>
          <a:lstStyle/>
          <a:p>
            <a:endParaRPr lang="en-US"/>
          </a:p>
        </p:txBody>
      </p:sp>
      <p:sp>
        <p:nvSpPr>
          <p:cNvPr id="4" name="Titre 3">
            <a:extLst>
              <a:ext uri="{FF2B5EF4-FFF2-40B4-BE49-F238E27FC236}">
                <a16:creationId xmlns:a16="http://schemas.microsoft.com/office/drawing/2014/main" id="{5AF7D8EB-720E-BE5B-61ED-33D109295334}"/>
              </a:ext>
            </a:extLst>
          </p:cNvPr>
          <p:cNvSpPr>
            <a:spLocks noGrp="1"/>
          </p:cNvSpPr>
          <p:nvPr>
            <p:ph type="title"/>
          </p:nvPr>
        </p:nvSpPr>
        <p:spPr/>
        <p:txBody>
          <a:bodyPr/>
          <a:lstStyle/>
          <a:p>
            <a:r>
              <a:rPr lang="fr-FR" dirty="0"/>
              <a:t>Types de collecte</a:t>
            </a:r>
            <a:endParaRPr lang="en-US" dirty="0"/>
          </a:p>
        </p:txBody>
      </p:sp>
      <p:sp>
        <p:nvSpPr>
          <p:cNvPr id="5" name="Espace réservé du texte 4">
            <a:extLst>
              <a:ext uri="{FF2B5EF4-FFF2-40B4-BE49-F238E27FC236}">
                <a16:creationId xmlns:a16="http://schemas.microsoft.com/office/drawing/2014/main" id="{A79F38FF-1B40-CB33-7C89-7F448E03911F}"/>
              </a:ext>
            </a:extLst>
          </p:cNvPr>
          <p:cNvSpPr>
            <a:spLocks noGrp="1"/>
          </p:cNvSpPr>
          <p:nvPr>
            <p:ph type="body" sz="quarter" idx="1"/>
          </p:nvPr>
        </p:nvSpPr>
        <p:spPr/>
        <p:txBody>
          <a:bodyPr/>
          <a:lstStyle/>
          <a:p>
            <a:endParaRPr lang="en-US" dirty="0"/>
          </a:p>
        </p:txBody>
      </p:sp>
    </p:spTree>
    <p:extLst>
      <p:ext uri="{BB962C8B-B14F-4D97-AF65-F5344CB8AC3E}">
        <p14:creationId xmlns:p14="http://schemas.microsoft.com/office/powerpoint/2010/main" val="140282735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EE3775-05ED-CC69-317A-30609CD04ADF}"/>
              </a:ext>
            </a:extLst>
          </p:cNvPr>
          <p:cNvSpPr>
            <a:spLocks noGrp="1"/>
          </p:cNvSpPr>
          <p:nvPr>
            <p:ph type="title"/>
          </p:nvPr>
        </p:nvSpPr>
        <p:spPr/>
        <p:txBody>
          <a:bodyPr/>
          <a:lstStyle/>
          <a:p>
            <a:r>
              <a:rPr lang="fr-FR" dirty="0"/>
              <a:t>Déconstruction</a:t>
            </a:r>
            <a:endParaRPr lang="en-US" dirty="0"/>
          </a:p>
        </p:txBody>
      </p:sp>
      <p:sp>
        <p:nvSpPr>
          <p:cNvPr id="8" name="ZoneTexte 7">
            <a:extLst>
              <a:ext uri="{FF2B5EF4-FFF2-40B4-BE49-F238E27FC236}">
                <a16:creationId xmlns:a16="http://schemas.microsoft.com/office/drawing/2014/main" id="{5862D5F5-47BB-B3F8-D8F6-625899AFD728}"/>
              </a:ext>
            </a:extLst>
          </p:cNvPr>
          <p:cNvSpPr txBox="1"/>
          <p:nvPr/>
        </p:nvSpPr>
        <p:spPr>
          <a:xfrm>
            <a:off x="1791929" y="4043704"/>
            <a:ext cx="17706306" cy="662768"/>
          </a:xfrm>
          <a:prstGeom prst="rect">
            <a:avLst/>
          </a:prstGeom>
          <a:ln w="12700">
            <a:miter lim="400000"/>
          </a:ln>
        </p:spPr>
        <p:txBody>
          <a:bodyPr lIns="45719" tIns="45719" rIns="45719" bIns="45719">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defTabSz="825500">
              <a:defRPr sz="4400">
                <a:solidFill>
                  <a:schemeClr val="tx1"/>
                </a:solidFill>
                <a:ea typeface="Arial"/>
                <a:cs typeface="Arial"/>
              </a:defRPr>
            </a:lvl1pPr>
            <a:lvl2pPr marL="1219200" indent="-609600" algn="l">
              <a:lnSpc>
                <a:spcPct val="90000"/>
              </a:lnSpc>
              <a:spcBef>
                <a:spcPts val="4500"/>
              </a:spcBef>
              <a:buSzPct val="123000"/>
              <a:buChar char="•"/>
              <a:defRPr sz="4800">
                <a:solidFill>
                  <a:srgbClr val="000000"/>
                </a:solidFill>
                <a:ea typeface="Arial"/>
                <a:cs typeface="Arial"/>
              </a:defRPr>
            </a:lvl2pPr>
            <a:lvl3pPr marL="1828800" indent="-609600" algn="l">
              <a:lnSpc>
                <a:spcPct val="90000"/>
              </a:lnSpc>
              <a:spcBef>
                <a:spcPts val="4500"/>
              </a:spcBef>
              <a:buSzPct val="123000"/>
              <a:buChar char="•"/>
              <a:defRPr sz="4800">
                <a:solidFill>
                  <a:srgbClr val="000000"/>
                </a:solidFill>
                <a:ea typeface="Arial"/>
                <a:cs typeface="Arial"/>
              </a:defRPr>
            </a:lvl3pPr>
            <a:lvl4pPr marL="2438400" indent="-609600" algn="l">
              <a:lnSpc>
                <a:spcPct val="90000"/>
              </a:lnSpc>
              <a:spcBef>
                <a:spcPts val="4500"/>
              </a:spcBef>
              <a:buSzPct val="123000"/>
              <a:buChar char="•"/>
              <a:defRPr sz="4800">
                <a:solidFill>
                  <a:srgbClr val="000000"/>
                </a:solidFill>
                <a:ea typeface="Arial"/>
                <a:cs typeface="Arial"/>
              </a:defRPr>
            </a:lvl4pPr>
            <a:lvl5pPr marL="3048000" indent="-609600" algn="l">
              <a:lnSpc>
                <a:spcPct val="90000"/>
              </a:lnSpc>
              <a:spcBef>
                <a:spcPts val="4500"/>
              </a:spcBef>
              <a:buSzPct val="123000"/>
              <a:buChar char="•"/>
              <a:defRPr sz="4800">
                <a:solidFill>
                  <a:srgbClr val="000000"/>
                </a:solidFill>
                <a:latin typeface="Arial"/>
                <a:ea typeface="Arial"/>
                <a:cs typeface="Arial"/>
              </a:defRPr>
            </a:lvl5pPr>
            <a:lvl6pPr marL="3657600" indent="-609600" algn="l">
              <a:lnSpc>
                <a:spcPct val="90000"/>
              </a:lnSpc>
              <a:spcBef>
                <a:spcPts val="4500"/>
              </a:spcBef>
              <a:buSzPct val="123000"/>
              <a:buChar char="•"/>
              <a:defRPr sz="4800">
                <a:solidFill>
                  <a:srgbClr val="000000"/>
                </a:solidFill>
                <a:latin typeface="Arial"/>
                <a:ea typeface="Arial"/>
                <a:cs typeface="Arial"/>
              </a:defRPr>
            </a:lvl6pPr>
            <a:lvl7pPr marL="4267200" indent="-609600" algn="l">
              <a:lnSpc>
                <a:spcPct val="90000"/>
              </a:lnSpc>
              <a:spcBef>
                <a:spcPts val="4500"/>
              </a:spcBef>
              <a:buSzPct val="123000"/>
              <a:buChar char="•"/>
              <a:defRPr sz="4800">
                <a:solidFill>
                  <a:srgbClr val="000000"/>
                </a:solidFill>
                <a:latin typeface="Arial"/>
                <a:ea typeface="Arial"/>
                <a:cs typeface="Arial"/>
              </a:defRPr>
            </a:lvl7pPr>
            <a:lvl8pPr marL="4876800" indent="-609600" algn="l">
              <a:lnSpc>
                <a:spcPct val="90000"/>
              </a:lnSpc>
              <a:spcBef>
                <a:spcPts val="4500"/>
              </a:spcBef>
              <a:buSzPct val="123000"/>
              <a:buChar char="•"/>
              <a:defRPr sz="4800">
                <a:solidFill>
                  <a:srgbClr val="000000"/>
                </a:solidFill>
                <a:latin typeface="Arial"/>
                <a:ea typeface="Arial"/>
                <a:cs typeface="Arial"/>
              </a:defRPr>
            </a:lvl8pPr>
            <a:lvl9pPr marL="5486400" indent="-609600" algn="l">
              <a:lnSpc>
                <a:spcPct val="90000"/>
              </a:lnSpc>
              <a:spcBef>
                <a:spcPts val="4500"/>
              </a:spcBef>
              <a:buSzPct val="123000"/>
              <a:buChar char="•"/>
              <a:defRPr sz="4800">
                <a:solidFill>
                  <a:srgbClr val="000000"/>
                </a:solidFill>
                <a:latin typeface="Arial"/>
                <a:ea typeface="Arial"/>
                <a:cs typeface="Arial"/>
              </a:defRPr>
            </a:lvl9pPr>
          </a:lstStyle>
          <a:p>
            <a:r>
              <a:rPr lang="fr-FR" dirty="0"/>
              <a:t>Contexte : après sinistre (bâtisses accidentées) ou démolition</a:t>
            </a:r>
          </a:p>
        </p:txBody>
      </p:sp>
      <p:sp>
        <p:nvSpPr>
          <p:cNvPr id="9" name="Espace réservé du texte 2">
            <a:extLst>
              <a:ext uri="{FF2B5EF4-FFF2-40B4-BE49-F238E27FC236}">
                <a16:creationId xmlns:a16="http://schemas.microsoft.com/office/drawing/2014/main" id="{178FCD12-F124-6D55-609D-1B33473206BD}"/>
              </a:ext>
            </a:extLst>
          </p:cNvPr>
          <p:cNvSpPr txBox="1">
            <a:spLocks/>
          </p:cNvSpPr>
          <p:nvPr/>
        </p:nvSpPr>
        <p:spPr>
          <a:xfrm>
            <a:off x="2483240" y="5571546"/>
            <a:ext cx="9708760" cy="69386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r>
              <a:rPr lang="en-US" sz="4400" b="0" dirty="0" err="1"/>
              <a:t>Avantages</a:t>
            </a:r>
            <a:r>
              <a:rPr lang="en-US" sz="4400" b="0" dirty="0"/>
              <a:t> :</a:t>
            </a:r>
          </a:p>
          <a:p>
            <a:pPr marL="571500" indent="-571500">
              <a:buFont typeface="Arial" panose="020B0604020202020204" pitchFamily="34" charset="0"/>
              <a:buChar char="•"/>
            </a:pPr>
            <a:r>
              <a:rPr lang="en-US" sz="4400" b="0" dirty="0" err="1"/>
              <a:t>Contrôle</a:t>
            </a:r>
            <a:r>
              <a:rPr lang="en-US" sz="4400" b="0" dirty="0"/>
              <a:t> </a:t>
            </a:r>
            <a:r>
              <a:rPr lang="en-US" sz="4400" b="0" dirty="0" err="1"/>
              <a:t>qualité</a:t>
            </a:r>
            <a:r>
              <a:rPr lang="en-US" sz="4400" b="0" dirty="0"/>
              <a:t> </a:t>
            </a:r>
          </a:p>
          <a:p>
            <a:pPr marL="571500" indent="-571500">
              <a:buFont typeface="Arial" panose="020B0604020202020204" pitchFamily="34" charset="0"/>
              <a:buChar char="•"/>
            </a:pPr>
            <a:r>
              <a:rPr lang="en-US" sz="4400" b="0" dirty="0" err="1"/>
              <a:t>Offre</a:t>
            </a:r>
            <a:r>
              <a:rPr lang="en-US" sz="4400" b="0" dirty="0"/>
              <a:t> de service</a:t>
            </a:r>
          </a:p>
          <a:p>
            <a:pPr marL="571500" indent="-571500">
              <a:buFont typeface="Arial" panose="020B0604020202020204" pitchFamily="34" charset="0"/>
              <a:buChar char="•"/>
            </a:pPr>
            <a:r>
              <a:rPr lang="en-US" sz="4400" b="0" dirty="0" err="1"/>
              <a:t>Gisement</a:t>
            </a:r>
            <a:r>
              <a:rPr lang="en-US" sz="4400" b="0" dirty="0"/>
              <a:t> </a:t>
            </a:r>
            <a:r>
              <a:rPr lang="en-US" sz="4400" b="0" dirty="0" err="1"/>
              <a:t>potentiel</a:t>
            </a:r>
            <a:r>
              <a:rPr lang="en-US" sz="4400" b="0" dirty="0"/>
              <a:t> important</a:t>
            </a:r>
          </a:p>
          <a:p>
            <a:pPr marL="571500" indent="-571500">
              <a:buFont typeface="Arial" panose="020B0604020202020204" pitchFamily="34" charset="0"/>
              <a:buChar char="•"/>
            </a:pPr>
            <a:endParaRPr lang="en-US" sz="4400" b="0" dirty="0"/>
          </a:p>
          <a:p>
            <a:r>
              <a:rPr lang="en-US" sz="4400" b="0" dirty="0" err="1"/>
              <a:t>Inconvénients</a:t>
            </a:r>
            <a:r>
              <a:rPr lang="en-US" sz="4400" b="0" dirty="0"/>
              <a:t> :</a:t>
            </a:r>
          </a:p>
          <a:p>
            <a:pPr marL="571500" indent="-571500">
              <a:buFont typeface="Arial" panose="020B0604020202020204" pitchFamily="34" charset="0"/>
              <a:buChar char="•"/>
            </a:pPr>
            <a:r>
              <a:rPr lang="en-US" sz="4400" b="0" dirty="0" err="1"/>
              <a:t>Surcoût</a:t>
            </a:r>
            <a:r>
              <a:rPr lang="en-US" sz="4400" b="0" dirty="0"/>
              <a:t> </a:t>
            </a:r>
            <a:r>
              <a:rPr lang="en-US" sz="4400" b="0" dirty="0" err="1"/>
              <a:t>travailleurs</a:t>
            </a:r>
            <a:r>
              <a:rPr lang="en-US" sz="4400" b="0" dirty="0"/>
              <a:t> </a:t>
            </a:r>
            <a:r>
              <a:rPr lang="en-US" sz="4400" b="0" dirty="0" err="1"/>
              <a:t>chantiers</a:t>
            </a:r>
            <a:endParaRPr lang="en-US" sz="4400" b="0" dirty="0"/>
          </a:p>
          <a:p>
            <a:pPr marL="571500" indent="-571500">
              <a:buFont typeface="Arial" panose="020B0604020202020204" pitchFamily="34" charset="0"/>
              <a:buChar char="•"/>
            </a:pPr>
            <a:r>
              <a:rPr lang="en-US" sz="4400" b="0" dirty="0" err="1"/>
              <a:t>Perte</a:t>
            </a:r>
            <a:r>
              <a:rPr lang="en-US" sz="4400" b="0" dirty="0"/>
              <a:t> de marge </a:t>
            </a:r>
          </a:p>
          <a:p>
            <a:pPr marL="571500" indent="-571500">
              <a:buFont typeface="Arial" panose="020B0604020202020204" pitchFamily="34" charset="0"/>
              <a:buChar char="•"/>
            </a:pPr>
            <a:r>
              <a:rPr lang="en-US" sz="4400" b="0" dirty="0" err="1"/>
              <a:t>Cohérence</a:t>
            </a:r>
            <a:r>
              <a:rPr lang="en-US" sz="4400" b="0" dirty="0"/>
              <a:t> dans les plannings</a:t>
            </a:r>
          </a:p>
          <a:p>
            <a:pPr marL="571500" indent="-571500">
              <a:buFont typeface="Arial" panose="020B0604020202020204" pitchFamily="34" charset="0"/>
              <a:buChar char="•"/>
            </a:pPr>
            <a:r>
              <a:rPr lang="en-US" sz="4400" b="0" dirty="0"/>
              <a:t>Travail difficile sur le terrain</a:t>
            </a:r>
          </a:p>
          <a:p>
            <a:pPr lvl="1" indent="0">
              <a:buNone/>
            </a:pPr>
            <a:r>
              <a:rPr lang="en-US" sz="3700" b="0" dirty="0"/>
              <a:t> </a:t>
            </a:r>
          </a:p>
        </p:txBody>
      </p:sp>
    </p:spTree>
    <p:extLst>
      <p:ext uri="{BB962C8B-B14F-4D97-AF65-F5344CB8AC3E}">
        <p14:creationId xmlns:p14="http://schemas.microsoft.com/office/powerpoint/2010/main" val="25362641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EE3775-05ED-CC69-317A-30609CD04ADF}"/>
              </a:ext>
            </a:extLst>
          </p:cNvPr>
          <p:cNvSpPr>
            <a:spLocks noGrp="1"/>
          </p:cNvSpPr>
          <p:nvPr>
            <p:ph type="title"/>
          </p:nvPr>
        </p:nvSpPr>
        <p:spPr/>
        <p:txBody>
          <a:bodyPr/>
          <a:lstStyle/>
          <a:p>
            <a:r>
              <a:rPr lang="fr-FR" dirty="0"/>
              <a:t>Réponse du sondage</a:t>
            </a:r>
            <a:endParaRPr lang="en-US" dirty="0"/>
          </a:p>
        </p:txBody>
      </p:sp>
      <p:grpSp>
        <p:nvGrpSpPr>
          <p:cNvPr id="2" name="Groupe 1">
            <a:extLst>
              <a:ext uri="{FF2B5EF4-FFF2-40B4-BE49-F238E27FC236}">
                <a16:creationId xmlns:a16="http://schemas.microsoft.com/office/drawing/2014/main" id="{449FD9B2-C012-8D57-4CC6-C8C3FE4886C1}"/>
              </a:ext>
            </a:extLst>
          </p:cNvPr>
          <p:cNvGrpSpPr/>
          <p:nvPr/>
        </p:nvGrpSpPr>
        <p:grpSpPr>
          <a:xfrm>
            <a:off x="1885740" y="4328479"/>
            <a:ext cx="18858640" cy="7418981"/>
            <a:chOff x="3352801" y="5232400"/>
            <a:chExt cx="18858640" cy="7418981"/>
          </a:xfrm>
        </p:grpSpPr>
        <p:pic>
          <p:nvPicPr>
            <p:cNvPr id="3" name="Image 2">
              <a:extLst>
                <a:ext uri="{FF2B5EF4-FFF2-40B4-BE49-F238E27FC236}">
                  <a16:creationId xmlns:a16="http://schemas.microsoft.com/office/drawing/2014/main" id="{AC95B841-0E3E-9C6E-9C4C-4A9CD4F3F82C}"/>
                </a:ext>
              </a:extLst>
            </p:cNvPr>
            <p:cNvPicPr>
              <a:picLocks noChangeAspect="1"/>
            </p:cNvPicPr>
            <p:nvPr/>
          </p:nvPicPr>
          <p:blipFill rotWithShape="1">
            <a:blip r:embed="rId3"/>
            <a:srcRect r="15375" b="85216"/>
            <a:stretch/>
          </p:blipFill>
          <p:spPr>
            <a:xfrm>
              <a:off x="3352801" y="5776359"/>
              <a:ext cx="6619353" cy="487829"/>
            </a:xfrm>
            <a:prstGeom prst="rect">
              <a:avLst/>
            </a:prstGeom>
          </p:spPr>
        </p:pic>
        <p:pic>
          <p:nvPicPr>
            <p:cNvPr id="6" name="Image 5">
              <a:extLst>
                <a:ext uri="{FF2B5EF4-FFF2-40B4-BE49-F238E27FC236}">
                  <a16:creationId xmlns:a16="http://schemas.microsoft.com/office/drawing/2014/main" id="{413E950A-D814-195A-0BD2-89F002C6D3B9}"/>
                </a:ext>
              </a:extLst>
            </p:cNvPr>
            <p:cNvPicPr>
              <a:picLocks noChangeAspect="1"/>
            </p:cNvPicPr>
            <p:nvPr/>
          </p:nvPicPr>
          <p:blipFill rotWithShape="1">
            <a:blip r:embed="rId3"/>
            <a:srcRect l="61" t="83645" r="-61" b="1571"/>
            <a:stretch/>
          </p:blipFill>
          <p:spPr>
            <a:xfrm>
              <a:off x="6232431" y="11246568"/>
              <a:ext cx="7821968" cy="487829"/>
            </a:xfrm>
            <a:prstGeom prst="rect">
              <a:avLst/>
            </a:prstGeom>
          </p:spPr>
        </p:pic>
        <p:pic>
          <p:nvPicPr>
            <p:cNvPr id="7" name="Image 6">
              <a:extLst>
                <a:ext uri="{FF2B5EF4-FFF2-40B4-BE49-F238E27FC236}">
                  <a16:creationId xmlns:a16="http://schemas.microsoft.com/office/drawing/2014/main" id="{725EACF3-4215-B1C2-ABB0-BA362EA16D7E}"/>
                </a:ext>
              </a:extLst>
            </p:cNvPr>
            <p:cNvPicPr>
              <a:picLocks noChangeAspect="1"/>
            </p:cNvPicPr>
            <p:nvPr/>
          </p:nvPicPr>
          <p:blipFill rotWithShape="1">
            <a:blip r:embed="rId3"/>
            <a:srcRect t="62316" b="22900"/>
            <a:stretch/>
          </p:blipFill>
          <p:spPr>
            <a:xfrm>
              <a:off x="5689600" y="7168690"/>
              <a:ext cx="7821968" cy="487829"/>
            </a:xfrm>
            <a:prstGeom prst="rect">
              <a:avLst/>
            </a:prstGeom>
          </p:spPr>
        </p:pic>
        <p:pic>
          <p:nvPicPr>
            <p:cNvPr id="8" name="Image 7">
              <a:extLst>
                <a:ext uri="{FF2B5EF4-FFF2-40B4-BE49-F238E27FC236}">
                  <a16:creationId xmlns:a16="http://schemas.microsoft.com/office/drawing/2014/main" id="{D95C1351-08CE-B1A0-8B0A-035F96EE70F6}"/>
                </a:ext>
              </a:extLst>
            </p:cNvPr>
            <p:cNvPicPr>
              <a:picLocks noChangeAspect="1"/>
            </p:cNvPicPr>
            <p:nvPr/>
          </p:nvPicPr>
          <p:blipFill rotWithShape="1">
            <a:blip r:embed="rId3"/>
            <a:srcRect l="520" t="40832" r="-520" b="44384"/>
            <a:stretch/>
          </p:blipFill>
          <p:spPr>
            <a:xfrm>
              <a:off x="6137124" y="8483600"/>
              <a:ext cx="7821968" cy="487829"/>
            </a:xfrm>
            <a:prstGeom prst="rect">
              <a:avLst/>
            </a:prstGeom>
          </p:spPr>
        </p:pic>
        <p:pic>
          <p:nvPicPr>
            <p:cNvPr id="9" name="Image 8">
              <a:extLst>
                <a:ext uri="{FF2B5EF4-FFF2-40B4-BE49-F238E27FC236}">
                  <a16:creationId xmlns:a16="http://schemas.microsoft.com/office/drawing/2014/main" id="{80E8337C-DDC7-F2CE-5ED9-042399983717}"/>
                </a:ext>
              </a:extLst>
            </p:cNvPr>
            <p:cNvPicPr>
              <a:picLocks noChangeAspect="1"/>
            </p:cNvPicPr>
            <p:nvPr/>
          </p:nvPicPr>
          <p:blipFill rotWithShape="1">
            <a:blip r:embed="rId3"/>
            <a:srcRect l="695" t="19877" r="-695" b="65339"/>
            <a:stretch/>
          </p:blipFill>
          <p:spPr>
            <a:xfrm>
              <a:off x="5689600" y="9841755"/>
              <a:ext cx="7821968" cy="487829"/>
            </a:xfrm>
            <a:prstGeom prst="rect">
              <a:avLst/>
            </a:prstGeom>
          </p:spPr>
        </p:pic>
        <p:pic>
          <p:nvPicPr>
            <p:cNvPr id="10" name="Image 9">
              <a:extLst>
                <a:ext uri="{FF2B5EF4-FFF2-40B4-BE49-F238E27FC236}">
                  <a16:creationId xmlns:a16="http://schemas.microsoft.com/office/drawing/2014/main" id="{F3340D9D-04DD-A332-9009-C48FFC699181}"/>
                </a:ext>
              </a:extLst>
            </p:cNvPr>
            <p:cNvPicPr>
              <a:picLocks noChangeAspect="1"/>
            </p:cNvPicPr>
            <p:nvPr/>
          </p:nvPicPr>
          <p:blipFill rotWithShape="1">
            <a:blip r:embed="rId4"/>
            <a:srcRect l="16802" t="3974"/>
            <a:stretch/>
          </p:blipFill>
          <p:spPr>
            <a:xfrm>
              <a:off x="10143416" y="5232400"/>
              <a:ext cx="12068025" cy="7418981"/>
            </a:xfrm>
            <a:prstGeom prst="rect">
              <a:avLst/>
            </a:prstGeom>
          </p:spPr>
        </p:pic>
      </p:grpSp>
    </p:spTree>
    <p:extLst>
      <p:ext uri="{BB962C8B-B14F-4D97-AF65-F5344CB8AC3E}">
        <p14:creationId xmlns:p14="http://schemas.microsoft.com/office/powerpoint/2010/main" val="97584321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EE3775-05ED-CC69-317A-30609CD04ADF}"/>
              </a:ext>
            </a:extLst>
          </p:cNvPr>
          <p:cNvSpPr>
            <a:spLocks noGrp="1"/>
          </p:cNvSpPr>
          <p:nvPr>
            <p:ph type="title"/>
          </p:nvPr>
        </p:nvSpPr>
        <p:spPr>
          <a:xfrm>
            <a:off x="1227684" y="582496"/>
            <a:ext cx="17784216" cy="2559986"/>
          </a:xfrm>
        </p:spPr>
        <p:txBody>
          <a:bodyPr/>
          <a:lstStyle/>
          <a:p>
            <a:r>
              <a:rPr lang="fr-FR" dirty="0"/>
              <a:t>Collecte par conteneur </a:t>
            </a:r>
            <a:r>
              <a:rPr lang="fr-FR" sz="2800" dirty="0"/>
              <a:t>(sur chantier ou à l’atelier)</a:t>
            </a:r>
            <a:endParaRPr lang="en-US" sz="2800" dirty="0"/>
          </a:p>
        </p:txBody>
      </p:sp>
      <p:pic>
        <p:nvPicPr>
          <p:cNvPr id="1026" name="Picture 2" descr="Conteneurs à déchets Valleyfield Beauharnois Vaudreuil-Dorion Coteau-du-Lac">
            <a:extLst>
              <a:ext uri="{FF2B5EF4-FFF2-40B4-BE49-F238E27FC236}">
                <a16:creationId xmlns:a16="http://schemas.microsoft.com/office/drawing/2014/main" id="{E430BBBC-A8B1-4C5A-0D48-88737B546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1355" y="4762453"/>
            <a:ext cx="7801090" cy="6627013"/>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texte 2">
            <a:extLst>
              <a:ext uri="{FF2B5EF4-FFF2-40B4-BE49-F238E27FC236}">
                <a16:creationId xmlns:a16="http://schemas.microsoft.com/office/drawing/2014/main" id="{E4128993-F0C4-4D38-741D-851705EB9B4D}"/>
              </a:ext>
            </a:extLst>
          </p:cNvPr>
          <p:cNvSpPr txBox="1">
            <a:spLocks/>
          </p:cNvSpPr>
          <p:nvPr/>
        </p:nvSpPr>
        <p:spPr>
          <a:xfrm>
            <a:off x="2483240" y="4762453"/>
            <a:ext cx="10425936" cy="69386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no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r>
              <a:rPr lang="en-US" sz="4400" b="0" dirty="0" err="1"/>
              <a:t>Avantages</a:t>
            </a:r>
            <a:r>
              <a:rPr lang="en-US" sz="4400" b="0" dirty="0"/>
              <a:t> :</a:t>
            </a:r>
          </a:p>
          <a:p>
            <a:pPr marL="571500" indent="-571500">
              <a:buFont typeface="Arial" panose="020B0604020202020204" pitchFamily="34" charset="0"/>
              <a:buChar char="•"/>
            </a:pPr>
            <a:r>
              <a:rPr lang="en-US" sz="4400" b="0" dirty="0" err="1"/>
              <a:t>Synchronisation</a:t>
            </a:r>
            <a:r>
              <a:rPr lang="en-US" sz="4400" b="0" dirty="0"/>
              <a:t> peu </a:t>
            </a:r>
            <a:r>
              <a:rPr lang="en-US" sz="4400" b="0" dirty="0" err="1"/>
              <a:t>importante</a:t>
            </a:r>
            <a:r>
              <a:rPr lang="en-US" sz="4400" b="0" dirty="0"/>
              <a:t> </a:t>
            </a:r>
          </a:p>
          <a:p>
            <a:pPr marL="571500" indent="-571500">
              <a:buFont typeface="Arial" panose="020B0604020202020204" pitchFamily="34" charset="0"/>
              <a:buChar char="•"/>
            </a:pPr>
            <a:r>
              <a:rPr lang="en-US" sz="4400" b="0" dirty="0"/>
              <a:t>Grande </a:t>
            </a:r>
            <a:r>
              <a:rPr lang="en-US" sz="4400" b="0" dirty="0" err="1"/>
              <a:t>quantité</a:t>
            </a:r>
            <a:r>
              <a:rPr lang="en-US" sz="4400" b="0" dirty="0"/>
              <a:t> de </a:t>
            </a:r>
            <a:r>
              <a:rPr lang="en-US" sz="4400" b="0" dirty="0" err="1"/>
              <a:t>collecte</a:t>
            </a:r>
            <a:endParaRPr lang="en-US" sz="4400" b="0" dirty="0"/>
          </a:p>
          <a:p>
            <a:pPr marL="571500" indent="-571500">
              <a:buFont typeface="Arial" panose="020B0604020202020204" pitchFamily="34" charset="0"/>
              <a:buChar char="•"/>
            </a:pPr>
            <a:endParaRPr lang="en-US" sz="4400" b="0" dirty="0"/>
          </a:p>
          <a:p>
            <a:r>
              <a:rPr lang="en-US" sz="4400" b="0" dirty="0" err="1"/>
              <a:t>Inconvénients</a:t>
            </a:r>
            <a:r>
              <a:rPr lang="en-US" sz="4400" b="0" dirty="0"/>
              <a:t> :</a:t>
            </a:r>
          </a:p>
          <a:p>
            <a:pPr marL="571500" indent="-571500">
              <a:buFont typeface="Arial" panose="020B0604020202020204" pitchFamily="34" charset="0"/>
              <a:buChar char="•"/>
            </a:pPr>
            <a:r>
              <a:rPr lang="en-US" sz="4400" b="0" dirty="0" err="1"/>
              <a:t>Coût</a:t>
            </a:r>
            <a:r>
              <a:rPr lang="en-US" sz="4400" b="0" dirty="0"/>
              <a:t> </a:t>
            </a:r>
            <a:r>
              <a:rPr lang="en-US" sz="4400" b="0" dirty="0" err="1"/>
              <a:t>associé</a:t>
            </a:r>
            <a:r>
              <a:rPr lang="en-US" sz="4400" b="0" dirty="0"/>
              <a:t> au </a:t>
            </a:r>
            <a:r>
              <a:rPr lang="en-US" sz="4400" b="0" dirty="0" err="1"/>
              <a:t>conteneur</a:t>
            </a:r>
            <a:r>
              <a:rPr lang="en-US" sz="4400" b="0" dirty="0"/>
              <a:t> et la levée </a:t>
            </a:r>
          </a:p>
          <a:p>
            <a:pPr marL="571500" indent="-571500">
              <a:buFont typeface="Arial" panose="020B0604020202020204" pitchFamily="34" charset="0"/>
              <a:buChar char="•"/>
            </a:pPr>
            <a:r>
              <a:rPr lang="en-US" sz="4400" b="0" dirty="0" err="1"/>
              <a:t>Espace</a:t>
            </a:r>
            <a:r>
              <a:rPr lang="en-US" sz="4400" b="0" dirty="0"/>
              <a:t> de stockage</a:t>
            </a:r>
          </a:p>
          <a:p>
            <a:pPr lvl="1" indent="0">
              <a:buNone/>
            </a:pPr>
            <a:r>
              <a:rPr lang="en-US" sz="3700" b="0" dirty="0"/>
              <a:t> </a:t>
            </a:r>
          </a:p>
        </p:txBody>
      </p:sp>
    </p:spTree>
    <p:extLst>
      <p:ext uri="{BB962C8B-B14F-4D97-AF65-F5344CB8AC3E}">
        <p14:creationId xmlns:p14="http://schemas.microsoft.com/office/powerpoint/2010/main" val="5753224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EE3775-05ED-CC69-317A-30609CD04ADF}"/>
              </a:ext>
            </a:extLst>
          </p:cNvPr>
          <p:cNvSpPr>
            <a:spLocks noGrp="1"/>
          </p:cNvSpPr>
          <p:nvPr>
            <p:ph type="title"/>
          </p:nvPr>
        </p:nvSpPr>
        <p:spPr/>
        <p:txBody>
          <a:bodyPr/>
          <a:lstStyle/>
          <a:p>
            <a:r>
              <a:rPr lang="fr-FR" dirty="0"/>
              <a:t>Collecte sur appel  </a:t>
            </a:r>
            <a:endParaRPr lang="en-US" dirty="0"/>
          </a:p>
        </p:txBody>
      </p:sp>
      <p:pic>
        <p:nvPicPr>
          <p:cNvPr id="6" name="Image 5" descr="Une image contenant intérieur, armoire, bâtiment, propriété&#10;&#10;Description générée automatiquement">
            <a:extLst>
              <a:ext uri="{FF2B5EF4-FFF2-40B4-BE49-F238E27FC236}">
                <a16:creationId xmlns:a16="http://schemas.microsoft.com/office/drawing/2014/main" id="{251FC121-A9B5-170A-0D7C-437A74013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0700" y="5274165"/>
            <a:ext cx="4742405" cy="5240669"/>
          </a:xfrm>
          <a:prstGeom prst="rect">
            <a:avLst/>
          </a:prstGeom>
        </p:spPr>
      </p:pic>
      <p:pic>
        <p:nvPicPr>
          <p:cNvPr id="8" name="Image 7" descr="Une image contenant intérieur, armoire, fenêtre, mur&#10;&#10;Description générée automatiquement">
            <a:extLst>
              <a:ext uri="{FF2B5EF4-FFF2-40B4-BE49-F238E27FC236}">
                <a16:creationId xmlns:a16="http://schemas.microsoft.com/office/drawing/2014/main" id="{CE86F2E8-73D0-F55A-65A1-466BEE4CC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0239" y="5274165"/>
            <a:ext cx="3109014" cy="5240669"/>
          </a:xfrm>
          <a:prstGeom prst="rect">
            <a:avLst/>
          </a:prstGeom>
        </p:spPr>
      </p:pic>
      <p:sp>
        <p:nvSpPr>
          <p:cNvPr id="5" name="Espace réservé du texte 2">
            <a:extLst>
              <a:ext uri="{FF2B5EF4-FFF2-40B4-BE49-F238E27FC236}">
                <a16:creationId xmlns:a16="http://schemas.microsoft.com/office/drawing/2014/main" id="{1BA590CB-B7B8-1A14-31CF-39F689ABCC0E}"/>
              </a:ext>
            </a:extLst>
          </p:cNvPr>
          <p:cNvSpPr txBox="1">
            <a:spLocks/>
          </p:cNvSpPr>
          <p:nvPr/>
        </p:nvSpPr>
        <p:spPr>
          <a:xfrm>
            <a:off x="2483239" y="4528876"/>
            <a:ext cx="10614195" cy="69386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no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r>
              <a:rPr lang="en-US" sz="4400" b="0" dirty="0" err="1"/>
              <a:t>Avantages</a:t>
            </a:r>
            <a:r>
              <a:rPr lang="en-US" sz="4400" b="0" dirty="0"/>
              <a:t> :</a:t>
            </a:r>
          </a:p>
          <a:p>
            <a:pPr marL="571500" indent="-571500">
              <a:buFont typeface="Arial" panose="020B0604020202020204" pitchFamily="34" charset="0"/>
              <a:buChar char="•"/>
            </a:pPr>
            <a:r>
              <a:rPr lang="en-US" sz="4400" b="0" dirty="0"/>
              <a:t>Pas de frais de </a:t>
            </a:r>
            <a:r>
              <a:rPr lang="en-US" sz="4400" b="0" dirty="0" err="1"/>
              <a:t>conteneur</a:t>
            </a:r>
            <a:endParaRPr lang="en-US" sz="4400" b="0" dirty="0"/>
          </a:p>
          <a:p>
            <a:pPr marL="571500" indent="-571500">
              <a:buFont typeface="Arial" panose="020B0604020202020204" pitchFamily="34" charset="0"/>
              <a:buChar char="•"/>
            </a:pPr>
            <a:r>
              <a:rPr lang="en-US" sz="4400" b="0" dirty="0" err="1"/>
              <a:t>Facilité</a:t>
            </a:r>
            <a:r>
              <a:rPr lang="en-US" sz="4400" b="0" dirty="0"/>
              <a:t> pour </a:t>
            </a:r>
            <a:r>
              <a:rPr lang="en-US" sz="4400" b="0" dirty="0" err="1"/>
              <a:t>l’entrepreneur</a:t>
            </a:r>
            <a:r>
              <a:rPr lang="en-US" sz="4400" b="0" dirty="0"/>
              <a:t> </a:t>
            </a:r>
          </a:p>
          <a:p>
            <a:endParaRPr lang="en-US" sz="4400" b="0" dirty="0"/>
          </a:p>
          <a:p>
            <a:r>
              <a:rPr lang="en-US" sz="4400" b="0" dirty="0" err="1"/>
              <a:t>Inconvénients</a:t>
            </a:r>
            <a:r>
              <a:rPr lang="en-US" sz="4400" b="0" dirty="0"/>
              <a:t> :</a:t>
            </a:r>
          </a:p>
          <a:p>
            <a:pPr marL="571500" indent="-571500">
              <a:buFont typeface="Arial" panose="020B0604020202020204" pitchFamily="34" charset="0"/>
              <a:buChar char="•"/>
            </a:pPr>
            <a:r>
              <a:rPr lang="en-US" sz="4400" b="0" dirty="0" err="1"/>
              <a:t>Cohérence</a:t>
            </a:r>
            <a:r>
              <a:rPr lang="en-US" sz="4400" b="0" dirty="0"/>
              <a:t> plannings de </a:t>
            </a:r>
            <a:r>
              <a:rPr lang="en-US" sz="4400" b="0" dirty="0" err="1"/>
              <a:t>chantier</a:t>
            </a:r>
            <a:r>
              <a:rPr lang="en-US" sz="4400" b="0" dirty="0"/>
              <a:t> </a:t>
            </a:r>
          </a:p>
          <a:p>
            <a:pPr marL="571500" indent="-571500">
              <a:buFont typeface="Arial" panose="020B0604020202020204" pitchFamily="34" charset="0"/>
              <a:buChar char="•"/>
            </a:pPr>
            <a:r>
              <a:rPr lang="en-US" sz="4400" b="0" dirty="0" err="1"/>
              <a:t>Capacité</a:t>
            </a:r>
            <a:r>
              <a:rPr lang="en-US" sz="4400" b="0" dirty="0"/>
              <a:t> de stockage </a:t>
            </a:r>
            <a:r>
              <a:rPr lang="en-US" sz="4400" b="0" dirty="0" err="1"/>
              <a:t>nécessaire</a:t>
            </a:r>
            <a:endParaRPr lang="en-US" sz="4400" b="0" dirty="0"/>
          </a:p>
          <a:p>
            <a:pPr marL="571500" indent="-571500">
              <a:buFont typeface="Arial" panose="020B0604020202020204" pitchFamily="34" charset="0"/>
              <a:buChar char="•"/>
            </a:pPr>
            <a:r>
              <a:rPr lang="en-US" sz="4400" b="0" dirty="0" err="1"/>
              <a:t>Prévoir</a:t>
            </a:r>
            <a:r>
              <a:rPr lang="en-US" sz="4400" b="0" dirty="0"/>
              <a:t> un temps de </a:t>
            </a:r>
            <a:r>
              <a:rPr lang="en-US" sz="4400" b="0" dirty="0" err="1"/>
              <a:t>chargement</a:t>
            </a:r>
            <a:endParaRPr lang="en-US" sz="3700" b="0" dirty="0"/>
          </a:p>
        </p:txBody>
      </p:sp>
      <p:sp>
        <p:nvSpPr>
          <p:cNvPr id="10" name="Espace réservé du texte 2">
            <a:extLst>
              <a:ext uri="{FF2B5EF4-FFF2-40B4-BE49-F238E27FC236}">
                <a16:creationId xmlns:a16="http://schemas.microsoft.com/office/drawing/2014/main" id="{90C01C42-D272-58AD-46DC-9AC7E12B5544}"/>
              </a:ext>
            </a:extLst>
          </p:cNvPr>
          <p:cNvSpPr txBox="1">
            <a:spLocks/>
          </p:cNvSpPr>
          <p:nvPr/>
        </p:nvSpPr>
        <p:spPr>
          <a:xfrm>
            <a:off x="14885975" y="10837193"/>
            <a:ext cx="7886701" cy="1094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algn="ctr" hangingPunct="1"/>
            <a:r>
              <a:rPr lang="fr-CA" sz="3200" dirty="0">
                <a:solidFill>
                  <a:schemeClr val="accent1"/>
                </a:solidFill>
              </a:rPr>
              <a:t>Collecte sur appel auprès d’un chantier</a:t>
            </a:r>
          </a:p>
        </p:txBody>
      </p:sp>
    </p:spTree>
    <p:extLst>
      <p:ext uri="{BB962C8B-B14F-4D97-AF65-F5344CB8AC3E}">
        <p14:creationId xmlns:p14="http://schemas.microsoft.com/office/powerpoint/2010/main" val="19298056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331169A-D8B0-42B0-9AB0-900F47BAC1F2}"/>
              </a:ext>
            </a:extLst>
          </p:cNvPr>
          <p:cNvSpPr>
            <a:spLocks noGrp="1"/>
          </p:cNvSpPr>
          <p:nvPr>
            <p:ph type="title"/>
          </p:nvPr>
        </p:nvSpPr>
        <p:spPr/>
        <p:txBody>
          <a:bodyPr/>
          <a:lstStyle/>
          <a:p>
            <a:r>
              <a:rPr lang="fr-CA" dirty="0"/>
              <a:t>Ordre du jour </a:t>
            </a:r>
          </a:p>
        </p:txBody>
      </p:sp>
      <p:sp>
        <p:nvSpPr>
          <p:cNvPr id="7" name="Espace réservé du texte 4">
            <a:extLst>
              <a:ext uri="{FF2B5EF4-FFF2-40B4-BE49-F238E27FC236}">
                <a16:creationId xmlns:a16="http://schemas.microsoft.com/office/drawing/2014/main" id="{25D5C2E1-3B9B-483E-911F-4229DD4D29C9}"/>
              </a:ext>
            </a:extLst>
          </p:cNvPr>
          <p:cNvSpPr>
            <a:spLocks noGrp="1"/>
          </p:cNvSpPr>
          <p:nvPr>
            <p:ph type="body" idx="1"/>
          </p:nvPr>
        </p:nvSpPr>
        <p:spPr>
          <a:xfrm>
            <a:off x="1246734" y="4215847"/>
            <a:ext cx="16515443" cy="8256012"/>
          </a:xfrm>
        </p:spPr>
        <p:txBody>
          <a:bodyPr>
            <a:normAutofit/>
          </a:bodyPr>
          <a:lstStyle/>
          <a:p>
            <a:r>
              <a:rPr lang="fr-CA" dirty="0"/>
              <a:t>Intro et retour sur les étapes précédentes</a:t>
            </a:r>
          </a:p>
          <a:p>
            <a:r>
              <a:rPr lang="fr-CA" dirty="0"/>
              <a:t>Bilan et enseignements du projet </a:t>
            </a:r>
          </a:p>
          <a:p>
            <a:pPr lvl="0"/>
            <a:r>
              <a:rPr lang="fr-CA" dirty="0"/>
              <a:t>Témoignages terrain</a:t>
            </a:r>
          </a:p>
          <a:p>
            <a:pPr lvl="0"/>
            <a:r>
              <a:rPr lang="fr-CA" dirty="0" err="1"/>
              <a:t>Co-création</a:t>
            </a:r>
            <a:r>
              <a:rPr lang="fr-CA" dirty="0"/>
              <a:t> – réflexion sur les suites </a:t>
            </a:r>
          </a:p>
          <a:p>
            <a:r>
              <a:rPr lang="fr-CA" dirty="0"/>
              <a:t>Conclusion et sondage express</a:t>
            </a:r>
          </a:p>
        </p:txBody>
      </p:sp>
    </p:spTree>
    <p:extLst>
      <p:ext uri="{BB962C8B-B14F-4D97-AF65-F5344CB8AC3E}">
        <p14:creationId xmlns:p14="http://schemas.microsoft.com/office/powerpoint/2010/main" val="378652679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EE3775-05ED-CC69-317A-30609CD04ADF}"/>
              </a:ext>
            </a:extLst>
          </p:cNvPr>
          <p:cNvSpPr>
            <a:spLocks noGrp="1"/>
          </p:cNvSpPr>
          <p:nvPr>
            <p:ph type="title"/>
          </p:nvPr>
        </p:nvSpPr>
        <p:spPr/>
        <p:txBody>
          <a:bodyPr/>
          <a:lstStyle/>
          <a:p>
            <a:r>
              <a:rPr lang="fr-FR" dirty="0"/>
              <a:t>Point de dépôt en écocentre </a:t>
            </a:r>
            <a:endParaRPr lang="en-US" dirty="0"/>
          </a:p>
        </p:txBody>
      </p:sp>
      <p:pic>
        <p:nvPicPr>
          <p:cNvPr id="2" name="Picture 8" descr="Aucune description disponible.">
            <a:extLst>
              <a:ext uri="{FF2B5EF4-FFF2-40B4-BE49-F238E27FC236}">
                <a16:creationId xmlns:a16="http://schemas.microsoft.com/office/drawing/2014/main" id="{1BD79F9F-67F8-3AA3-1155-7C60E5F08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5976" y="4727675"/>
            <a:ext cx="7886700" cy="5915025"/>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texte 2">
            <a:extLst>
              <a:ext uri="{FF2B5EF4-FFF2-40B4-BE49-F238E27FC236}">
                <a16:creationId xmlns:a16="http://schemas.microsoft.com/office/drawing/2014/main" id="{9943FD25-6928-7D0D-8F90-79A38DAF20CA}"/>
              </a:ext>
            </a:extLst>
          </p:cNvPr>
          <p:cNvSpPr txBox="1">
            <a:spLocks/>
          </p:cNvSpPr>
          <p:nvPr/>
        </p:nvSpPr>
        <p:spPr>
          <a:xfrm>
            <a:off x="14885975" y="10837193"/>
            <a:ext cx="7886701" cy="1094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algn="ctr" hangingPunct="1"/>
            <a:r>
              <a:rPr lang="fr-CA" sz="3200" dirty="0">
                <a:solidFill>
                  <a:schemeClr val="accent1"/>
                </a:solidFill>
              </a:rPr>
              <a:t>Point de dépôt à l’écocentre de</a:t>
            </a:r>
          </a:p>
          <a:p>
            <a:pPr algn="ctr" hangingPunct="1"/>
            <a:r>
              <a:rPr lang="fr-CA" sz="3200" dirty="0">
                <a:solidFill>
                  <a:schemeClr val="accent1"/>
                </a:solidFill>
              </a:rPr>
              <a:t> Sainte-Agathe-des-Monts</a:t>
            </a:r>
          </a:p>
        </p:txBody>
      </p:sp>
      <p:sp>
        <p:nvSpPr>
          <p:cNvPr id="6" name="Espace réservé du texte 2">
            <a:extLst>
              <a:ext uri="{FF2B5EF4-FFF2-40B4-BE49-F238E27FC236}">
                <a16:creationId xmlns:a16="http://schemas.microsoft.com/office/drawing/2014/main" id="{2ED35B3D-495E-8E33-2BE7-FCF6E1CA22F5}"/>
              </a:ext>
            </a:extLst>
          </p:cNvPr>
          <p:cNvSpPr txBox="1">
            <a:spLocks/>
          </p:cNvSpPr>
          <p:nvPr/>
        </p:nvSpPr>
        <p:spPr>
          <a:xfrm>
            <a:off x="2217742" y="4215847"/>
            <a:ext cx="12358870" cy="69386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no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r>
              <a:rPr lang="en-US" sz="4400" b="0" dirty="0" err="1"/>
              <a:t>Avantages</a:t>
            </a:r>
            <a:r>
              <a:rPr lang="en-US" sz="4400" b="0" dirty="0"/>
              <a:t> :</a:t>
            </a:r>
          </a:p>
          <a:p>
            <a:pPr marL="571500" indent="-571500">
              <a:buFont typeface="Arial" panose="020B0604020202020204" pitchFamily="34" charset="0"/>
              <a:buChar char="•"/>
            </a:pPr>
            <a:r>
              <a:rPr lang="fr-FR" sz="4400" b="0" dirty="0"/>
              <a:t>Avantages</a:t>
            </a:r>
          </a:p>
          <a:p>
            <a:pPr marL="571500" indent="-571500">
              <a:buFont typeface="Arial" panose="020B0604020202020204" pitchFamily="34" charset="0"/>
              <a:buChar char="•"/>
            </a:pPr>
            <a:r>
              <a:rPr lang="fr-FR" sz="4400" b="0" dirty="0"/>
              <a:t>Idéal pour le dépôt des citoyens</a:t>
            </a:r>
          </a:p>
          <a:p>
            <a:pPr marL="571500" indent="-571500">
              <a:buFont typeface="Arial" panose="020B0604020202020204" pitchFamily="34" charset="0"/>
              <a:buChar char="•"/>
            </a:pPr>
            <a:r>
              <a:rPr lang="fr-FR" sz="4400" b="0" dirty="0"/>
              <a:t>Grosses quantités</a:t>
            </a:r>
          </a:p>
          <a:p>
            <a:pPr marL="571500" indent="-571500">
              <a:buFont typeface="Arial" panose="020B0604020202020204" pitchFamily="34" charset="0"/>
              <a:buChar char="•"/>
            </a:pPr>
            <a:endParaRPr lang="fr-FR" sz="4400" b="0" dirty="0"/>
          </a:p>
          <a:p>
            <a:pPr marL="571500" indent="-571500">
              <a:buFont typeface="Arial" panose="020B0604020202020204" pitchFamily="34" charset="0"/>
              <a:buChar char="•"/>
            </a:pPr>
            <a:r>
              <a:rPr lang="fr-FR" sz="4400" b="0" dirty="0"/>
              <a:t>Inconvénients :</a:t>
            </a:r>
          </a:p>
          <a:p>
            <a:pPr marL="571500" indent="-571500">
              <a:buFont typeface="Arial" panose="020B0604020202020204" pitchFamily="34" charset="0"/>
              <a:buChar char="•"/>
            </a:pPr>
            <a:r>
              <a:rPr lang="fr-FR" sz="4400" b="0" dirty="0"/>
              <a:t>Saisonnalité importante</a:t>
            </a:r>
          </a:p>
          <a:p>
            <a:pPr marL="571500" indent="-571500">
              <a:buFont typeface="Arial" panose="020B0604020202020204" pitchFamily="34" charset="0"/>
              <a:buChar char="•"/>
            </a:pPr>
            <a:r>
              <a:rPr lang="fr-FR" sz="4400" b="0" dirty="0"/>
              <a:t>Pas de contrôle sur la qualité et quantité </a:t>
            </a:r>
          </a:p>
          <a:p>
            <a:pPr marL="571500" indent="-571500">
              <a:buFont typeface="Arial" panose="020B0604020202020204" pitchFamily="34" charset="0"/>
              <a:buChar char="•"/>
            </a:pPr>
            <a:r>
              <a:rPr lang="fr-FR" sz="4400" b="0" dirty="0"/>
              <a:t>Nécessite un plan de communication auprès des citoyens</a:t>
            </a:r>
          </a:p>
        </p:txBody>
      </p:sp>
    </p:spTree>
    <p:extLst>
      <p:ext uri="{BB962C8B-B14F-4D97-AF65-F5344CB8AC3E}">
        <p14:creationId xmlns:p14="http://schemas.microsoft.com/office/powerpoint/2010/main" val="13964667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854BD62-A1A1-7DC3-DDDC-A995F3967C62}"/>
              </a:ext>
            </a:extLst>
          </p:cNvPr>
          <p:cNvSpPr>
            <a:spLocks noGrp="1"/>
          </p:cNvSpPr>
          <p:nvPr>
            <p:ph type="body" sz="quarter" idx="22"/>
          </p:nvPr>
        </p:nvSpPr>
        <p:spPr/>
        <p:txBody>
          <a:bodyPr>
            <a:normAutofit lnSpcReduction="10000"/>
          </a:bodyPr>
          <a:lstStyle/>
          <a:p>
            <a:endParaRPr lang="en-US"/>
          </a:p>
        </p:txBody>
      </p:sp>
      <p:sp>
        <p:nvSpPr>
          <p:cNvPr id="4" name="Titre 3">
            <a:extLst>
              <a:ext uri="{FF2B5EF4-FFF2-40B4-BE49-F238E27FC236}">
                <a16:creationId xmlns:a16="http://schemas.microsoft.com/office/drawing/2014/main" id="{5AF7D8EB-720E-BE5B-61ED-33D109295334}"/>
              </a:ext>
            </a:extLst>
          </p:cNvPr>
          <p:cNvSpPr>
            <a:spLocks noGrp="1"/>
          </p:cNvSpPr>
          <p:nvPr>
            <p:ph type="title"/>
          </p:nvPr>
        </p:nvSpPr>
        <p:spPr/>
        <p:txBody>
          <a:bodyPr/>
          <a:lstStyle/>
          <a:p>
            <a:r>
              <a:rPr lang="fr-FR" dirty="0"/>
              <a:t>Démantèlement</a:t>
            </a:r>
            <a:endParaRPr lang="en-US" dirty="0"/>
          </a:p>
        </p:txBody>
      </p:sp>
      <p:sp>
        <p:nvSpPr>
          <p:cNvPr id="5" name="Espace réservé du texte 4">
            <a:extLst>
              <a:ext uri="{FF2B5EF4-FFF2-40B4-BE49-F238E27FC236}">
                <a16:creationId xmlns:a16="http://schemas.microsoft.com/office/drawing/2014/main" id="{A79F38FF-1B40-CB33-7C89-7F448E03911F}"/>
              </a:ext>
            </a:extLst>
          </p:cNvPr>
          <p:cNvSpPr>
            <a:spLocks noGrp="1"/>
          </p:cNvSpPr>
          <p:nvPr>
            <p:ph type="body" sz="quarter" idx="1"/>
          </p:nvPr>
        </p:nvSpPr>
        <p:spPr/>
        <p:txBody>
          <a:bodyPr/>
          <a:lstStyle/>
          <a:p>
            <a:endParaRPr lang="en-US" dirty="0"/>
          </a:p>
        </p:txBody>
      </p:sp>
      <p:pic>
        <p:nvPicPr>
          <p:cNvPr id="3" name="Image 2" descr="Une image contenant plein air, sol, Poubelle, maison&#10;&#10;Description générée automatiquement">
            <a:extLst>
              <a:ext uri="{FF2B5EF4-FFF2-40B4-BE49-F238E27FC236}">
                <a16:creationId xmlns:a16="http://schemas.microsoft.com/office/drawing/2014/main" id="{9D19CA65-0513-1A7D-EE89-28377DCCEA37}"/>
              </a:ext>
            </a:extLst>
          </p:cNvPr>
          <p:cNvPicPr>
            <a:picLocks noChangeAspect="1"/>
          </p:cNvPicPr>
          <p:nvPr/>
        </p:nvPicPr>
        <p:blipFill rotWithShape="1">
          <a:blip r:embed="rId2">
            <a:extLst>
              <a:ext uri="{28A0092B-C50C-407E-A947-70E740481C1C}">
                <a14:useLocalDpi xmlns:a14="http://schemas.microsoft.com/office/drawing/2010/main" val="0"/>
              </a:ext>
            </a:extLst>
          </a:blip>
          <a:srcRect l="4189" t="13244" r="15276" b="21125"/>
          <a:stretch/>
        </p:blipFill>
        <p:spPr>
          <a:xfrm>
            <a:off x="8111777" y="799820"/>
            <a:ext cx="13695277" cy="6277932"/>
          </a:xfrm>
          <a:prstGeom prst="rect">
            <a:avLst/>
          </a:prstGeom>
        </p:spPr>
      </p:pic>
    </p:spTree>
    <p:extLst>
      <p:ext uri="{BB962C8B-B14F-4D97-AF65-F5344CB8AC3E}">
        <p14:creationId xmlns:p14="http://schemas.microsoft.com/office/powerpoint/2010/main" val="309409361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EE3775-05ED-CC69-317A-30609CD04ADF}"/>
              </a:ext>
            </a:extLst>
          </p:cNvPr>
          <p:cNvSpPr>
            <a:spLocks noGrp="1"/>
          </p:cNvSpPr>
          <p:nvPr>
            <p:ph type="title"/>
          </p:nvPr>
        </p:nvSpPr>
        <p:spPr/>
        <p:txBody>
          <a:bodyPr/>
          <a:lstStyle/>
          <a:p>
            <a:r>
              <a:rPr lang="fr-FR" dirty="0"/>
              <a:t>Etat des lieux </a:t>
            </a:r>
            <a:endParaRPr lang="en-US" dirty="0"/>
          </a:p>
        </p:txBody>
      </p:sp>
      <p:sp>
        <p:nvSpPr>
          <p:cNvPr id="3" name="Espace réservé du texte 2">
            <a:extLst>
              <a:ext uri="{FF2B5EF4-FFF2-40B4-BE49-F238E27FC236}">
                <a16:creationId xmlns:a16="http://schemas.microsoft.com/office/drawing/2014/main" id="{854A05A4-662B-AD2C-36D6-768DA9D2749F}"/>
              </a:ext>
            </a:extLst>
          </p:cNvPr>
          <p:cNvSpPr txBox="1">
            <a:spLocks/>
          </p:cNvSpPr>
          <p:nvPr/>
        </p:nvSpPr>
        <p:spPr>
          <a:xfrm>
            <a:off x="1652445" y="5952691"/>
            <a:ext cx="5143857" cy="90927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rm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algn="ctr" hangingPunct="1"/>
            <a:r>
              <a:rPr lang="fr-CA" sz="4400" dirty="0">
                <a:solidFill>
                  <a:schemeClr val="accent1"/>
                </a:solidFill>
              </a:rPr>
              <a:t>sites pilotes</a:t>
            </a:r>
          </a:p>
        </p:txBody>
      </p:sp>
      <p:sp>
        <p:nvSpPr>
          <p:cNvPr id="6" name="Espace réservé du texte 2">
            <a:extLst>
              <a:ext uri="{FF2B5EF4-FFF2-40B4-BE49-F238E27FC236}">
                <a16:creationId xmlns:a16="http://schemas.microsoft.com/office/drawing/2014/main" id="{AB3423B6-A496-0240-E294-C60FAB9C3F66}"/>
              </a:ext>
            </a:extLst>
          </p:cNvPr>
          <p:cNvSpPr txBox="1">
            <a:spLocks/>
          </p:cNvSpPr>
          <p:nvPr/>
        </p:nvSpPr>
        <p:spPr>
          <a:xfrm>
            <a:off x="3849855" y="4810757"/>
            <a:ext cx="749039" cy="90927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hangingPunct="1"/>
            <a:r>
              <a:rPr lang="fr-CA" sz="8000" dirty="0">
                <a:solidFill>
                  <a:schemeClr val="accent1"/>
                </a:solidFill>
              </a:rPr>
              <a:t>2</a:t>
            </a:r>
          </a:p>
        </p:txBody>
      </p:sp>
      <p:sp>
        <p:nvSpPr>
          <p:cNvPr id="9" name="Espace réservé du texte 2">
            <a:extLst>
              <a:ext uri="{FF2B5EF4-FFF2-40B4-BE49-F238E27FC236}">
                <a16:creationId xmlns:a16="http://schemas.microsoft.com/office/drawing/2014/main" id="{24BD0E59-4EE6-A858-5BEA-A882FDA870B7}"/>
              </a:ext>
            </a:extLst>
          </p:cNvPr>
          <p:cNvSpPr txBox="1">
            <a:spLocks/>
          </p:cNvSpPr>
          <p:nvPr/>
        </p:nvSpPr>
        <p:spPr>
          <a:xfrm>
            <a:off x="7345033" y="5952691"/>
            <a:ext cx="5143857" cy="90927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rm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algn="ctr" hangingPunct="1"/>
            <a:r>
              <a:rPr lang="fr-CA" sz="4400" dirty="0">
                <a:solidFill>
                  <a:schemeClr val="accent1"/>
                </a:solidFill>
              </a:rPr>
              <a:t>écocentres</a:t>
            </a:r>
          </a:p>
        </p:txBody>
      </p:sp>
      <p:sp>
        <p:nvSpPr>
          <p:cNvPr id="10" name="Espace réservé du texte 2">
            <a:extLst>
              <a:ext uri="{FF2B5EF4-FFF2-40B4-BE49-F238E27FC236}">
                <a16:creationId xmlns:a16="http://schemas.microsoft.com/office/drawing/2014/main" id="{76EE9BBF-BA34-6FCD-A7F2-AF3DDA2E7D8C}"/>
              </a:ext>
            </a:extLst>
          </p:cNvPr>
          <p:cNvSpPr txBox="1">
            <a:spLocks/>
          </p:cNvSpPr>
          <p:nvPr/>
        </p:nvSpPr>
        <p:spPr>
          <a:xfrm>
            <a:off x="9542443" y="4810757"/>
            <a:ext cx="749039" cy="90927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hangingPunct="1"/>
            <a:r>
              <a:rPr lang="fr-CA" sz="8000" dirty="0">
                <a:solidFill>
                  <a:schemeClr val="accent1"/>
                </a:solidFill>
              </a:rPr>
              <a:t>2</a:t>
            </a:r>
          </a:p>
        </p:txBody>
      </p:sp>
      <p:sp>
        <p:nvSpPr>
          <p:cNvPr id="11" name="Espace réservé du texte 2">
            <a:extLst>
              <a:ext uri="{FF2B5EF4-FFF2-40B4-BE49-F238E27FC236}">
                <a16:creationId xmlns:a16="http://schemas.microsoft.com/office/drawing/2014/main" id="{44EC301B-38DD-7178-34A5-A297A66E26D9}"/>
              </a:ext>
            </a:extLst>
          </p:cNvPr>
          <p:cNvSpPr txBox="1">
            <a:spLocks/>
          </p:cNvSpPr>
          <p:nvPr/>
        </p:nvSpPr>
        <p:spPr>
          <a:xfrm>
            <a:off x="13037621" y="5952691"/>
            <a:ext cx="5143857" cy="90927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rm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algn="ctr" hangingPunct="1"/>
            <a:r>
              <a:rPr lang="fr-CA" sz="4400" dirty="0">
                <a:solidFill>
                  <a:schemeClr val="accent1"/>
                </a:solidFill>
              </a:rPr>
              <a:t>entrepreneurs</a:t>
            </a:r>
          </a:p>
        </p:txBody>
      </p:sp>
      <p:sp>
        <p:nvSpPr>
          <p:cNvPr id="12" name="Espace réservé du texte 2">
            <a:extLst>
              <a:ext uri="{FF2B5EF4-FFF2-40B4-BE49-F238E27FC236}">
                <a16:creationId xmlns:a16="http://schemas.microsoft.com/office/drawing/2014/main" id="{82EED880-1825-AEA1-498A-533366A834B8}"/>
              </a:ext>
            </a:extLst>
          </p:cNvPr>
          <p:cNvSpPr txBox="1">
            <a:spLocks/>
          </p:cNvSpPr>
          <p:nvPr/>
        </p:nvSpPr>
        <p:spPr>
          <a:xfrm>
            <a:off x="15235031" y="4810757"/>
            <a:ext cx="749039" cy="90927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hangingPunct="1"/>
            <a:r>
              <a:rPr lang="fr-CA" sz="8000" dirty="0">
                <a:solidFill>
                  <a:schemeClr val="accent1"/>
                </a:solidFill>
              </a:rPr>
              <a:t>2</a:t>
            </a:r>
          </a:p>
        </p:txBody>
      </p:sp>
      <p:sp>
        <p:nvSpPr>
          <p:cNvPr id="13" name="Espace réservé du texte 2">
            <a:extLst>
              <a:ext uri="{FF2B5EF4-FFF2-40B4-BE49-F238E27FC236}">
                <a16:creationId xmlns:a16="http://schemas.microsoft.com/office/drawing/2014/main" id="{1DBFBDEA-AE1D-34BF-2F69-763DE84C14E4}"/>
              </a:ext>
            </a:extLst>
          </p:cNvPr>
          <p:cNvSpPr txBox="1">
            <a:spLocks/>
          </p:cNvSpPr>
          <p:nvPr/>
        </p:nvSpPr>
        <p:spPr>
          <a:xfrm>
            <a:off x="1795880" y="9181390"/>
            <a:ext cx="5143857" cy="90927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rm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algn="ctr" hangingPunct="1"/>
            <a:r>
              <a:rPr lang="fr-CA" sz="4400" dirty="0">
                <a:solidFill>
                  <a:schemeClr val="accent1"/>
                </a:solidFill>
              </a:rPr>
              <a:t>Heures de travail</a:t>
            </a:r>
          </a:p>
        </p:txBody>
      </p:sp>
      <p:sp>
        <p:nvSpPr>
          <p:cNvPr id="14" name="Espace réservé du texte 2">
            <a:extLst>
              <a:ext uri="{FF2B5EF4-FFF2-40B4-BE49-F238E27FC236}">
                <a16:creationId xmlns:a16="http://schemas.microsoft.com/office/drawing/2014/main" id="{139174DF-100A-DCE6-3D9B-C7D90B47047A}"/>
              </a:ext>
            </a:extLst>
          </p:cNvPr>
          <p:cNvSpPr txBox="1">
            <a:spLocks/>
          </p:cNvSpPr>
          <p:nvPr/>
        </p:nvSpPr>
        <p:spPr>
          <a:xfrm>
            <a:off x="3125670" y="8039456"/>
            <a:ext cx="2946447" cy="90927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hangingPunct="1"/>
            <a:r>
              <a:rPr lang="fr-CA" sz="8000" dirty="0">
                <a:solidFill>
                  <a:schemeClr val="accent1"/>
                </a:solidFill>
              </a:rPr>
              <a:t>394</a:t>
            </a:r>
          </a:p>
        </p:txBody>
      </p:sp>
      <p:sp>
        <p:nvSpPr>
          <p:cNvPr id="15" name="Espace réservé du texte 2">
            <a:extLst>
              <a:ext uri="{FF2B5EF4-FFF2-40B4-BE49-F238E27FC236}">
                <a16:creationId xmlns:a16="http://schemas.microsoft.com/office/drawing/2014/main" id="{789DCBCB-D528-3F01-AB82-BF4FF141AFC0}"/>
              </a:ext>
            </a:extLst>
          </p:cNvPr>
          <p:cNvSpPr txBox="1">
            <a:spLocks/>
          </p:cNvSpPr>
          <p:nvPr/>
        </p:nvSpPr>
        <p:spPr>
          <a:xfrm>
            <a:off x="8333108" y="9181390"/>
            <a:ext cx="6324186" cy="90927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rm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algn="ctr" hangingPunct="1"/>
            <a:r>
              <a:rPr lang="fr-CA" sz="4400" dirty="0">
                <a:solidFill>
                  <a:schemeClr val="accent1"/>
                </a:solidFill>
              </a:rPr>
              <a:t>Unités démantelées</a:t>
            </a:r>
          </a:p>
        </p:txBody>
      </p:sp>
      <p:sp>
        <p:nvSpPr>
          <p:cNvPr id="16" name="Espace réservé du texte 2">
            <a:extLst>
              <a:ext uri="{FF2B5EF4-FFF2-40B4-BE49-F238E27FC236}">
                <a16:creationId xmlns:a16="http://schemas.microsoft.com/office/drawing/2014/main" id="{CAE8E0DF-4F23-6204-298A-8CF1F0A1F215}"/>
              </a:ext>
            </a:extLst>
          </p:cNvPr>
          <p:cNvSpPr txBox="1">
            <a:spLocks/>
          </p:cNvSpPr>
          <p:nvPr/>
        </p:nvSpPr>
        <p:spPr>
          <a:xfrm>
            <a:off x="9734614" y="8039456"/>
            <a:ext cx="2946447" cy="90927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hangingPunct="1"/>
            <a:r>
              <a:rPr lang="fr-CA" sz="8000" dirty="0">
                <a:solidFill>
                  <a:schemeClr val="accent1"/>
                </a:solidFill>
              </a:rPr>
              <a:t>1143</a:t>
            </a:r>
          </a:p>
        </p:txBody>
      </p:sp>
    </p:spTree>
    <p:extLst>
      <p:ext uri="{BB962C8B-B14F-4D97-AF65-F5344CB8AC3E}">
        <p14:creationId xmlns:p14="http://schemas.microsoft.com/office/powerpoint/2010/main" val="18063655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EE3775-05ED-CC69-317A-30609CD04ADF}"/>
              </a:ext>
            </a:extLst>
          </p:cNvPr>
          <p:cNvSpPr>
            <a:spLocks noGrp="1"/>
          </p:cNvSpPr>
          <p:nvPr>
            <p:ph type="title"/>
          </p:nvPr>
        </p:nvSpPr>
        <p:spPr/>
        <p:txBody>
          <a:bodyPr/>
          <a:lstStyle/>
          <a:p>
            <a:r>
              <a:rPr lang="fr-FR" dirty="0"/>
              <a:t>Organisation terrain </a:t>
            </a:r>
            <a:endParaRPr lang="en-US" dirty="0"/>
          </a:p>
        </p:txBody>
      </p:sp>
      <p:pic>
        <p:nvPicPr>
          <p:cNvPr id="9" name="Image 8" descr="Une image contenant capture d’écran, noir, Rectangle, ligne&#10;&#10;Description générée automatiquement">
            <a:extLst>
              <a:ext uri="{FF2B5EF4-FFF2-40B4-BE49-F238E27FC236}">
                <a16:creationId xmlns:a16="http://schemas.microsoft.com/office/drawing/2014/main" id="{35B06414-FB24-B0B8-C432-91E157EAE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482" y="8933280"/>
            <a:ext cx="20681576" cy="4164076"/>
          </a:xfrm>
          <a:prstGeom prst="rect">
            <a:avLst/>
          </a:prstGeom>
        </p:spPr>
      </p:pic>
      <p:pic>
        <p:nvPicPr>
          <p:cNvPr id="10" name="Picture 2" descr="Ouvrir la photo">
            <a:extLst>
              <a:ext uri="{FF2B5EF4-FFF2-40B4-BE49-F238E27FC236}">
                <a16:creationId xmlns:a16="http://schemas.microsoft.com/office/drawing/2014/main" id="{F91A2999-4389-DF16-44EB-F887534ED1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831" b="14839"/>
          <a:stretch/>
        </p:blipFill>
        <p:spPr bwMode="auto">
          <a:xfrm>
            <a:off x="4106340" y="3961602"/>
            <a:ext cx="4402571" cy="44843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Ouvrir la photo">
            <a:extLst>
              <a:ext uri="{FF2B5EF4-FFF2-40B4-BE49-F238E27FC236}">
                <a16:creationId xmlns:a16="http://schemas.microsoft.com/office/drawing/2014/main" id="{0D6156BF-33E4-89F7-3C8D-E0B961F5F0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872"/>
          <a:stretch/>
        </p:blipFill>
        <p:spPr bwMode="auto">
          <a:xfrm>
            <a:off x="16370515" y="4043771"/>
            <a:ext cx="2103106" cy="20803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ucune description disponible.">
            <a:extLst>
              <a:ext uri="{FF2B5EF4-FFF2-40B4-BE49-F238E27FC236}">
                <a16:creationId xmlns:a16="http://schemas.microsoft.com/office/drawing/2014/main" id="{6A0FCE4C-DF9F-A56E-C6C4-2563CAF03B0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007" b="14842"/>
          <a:stretch/>
        </p:blipFill>
        <p:spPr bwMode="auto">
          <a:xfrm>
            <a:off x="13931217" y="6256014"/>
            <a:ext cx="2212040" cy="20795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Aucune description disponible.">
            <a:extLst>
              <a:ext uri="{FF2B5EF4-FFF2-40B4-BE49-F238E27FC236}">
                <a16:creationId xmlns:a16="http://schemas.microsoft.com/office/drawing/2014/main" id="{00906263-938D-329C-85D6-A6D97EC613D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4785" b="7943"/>
          <a:stretch/>
        </p:blipFill>
        <p:spPr bwMode="auto">
          <a:xfrm>
            <a:off x="16370515" y="6253840"/>
            <a:ext cx="2020464" cy="20816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Aucune description disponible.">
            <a:extLst>
              <a:ext uri="{FF2B5EF4-FFF2-40B4-BE49-F238E27FC236}">
                <a16:creationId xmlns:a16="http://schemas.microsoft.com/office/drawing/2014/main" id="{2035B587-5170-71D1-3A46-9E36C15A902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9944" b="26620"/>
          <a:stretch/>
        </p:blipFill>
        <p:spPr bwMode="auto">
          <a:xfrm>
            <a:off x="13931217" y="4080688"/>
            <a:ext cx="2212040" cy="2079516"/>
          </a:xfrm>
          <a:prstGeom prst="rect">
            <a:avLst/>
          </a:prstGeom>
          <a:noFill/>
          <a:extLst>
            <a:ext uri="{909E8E84-426E-40DD-AFC4-6F175D3DCCD1}">
              <a14:hiddenFill xmlns:a14="http://schemas.microsoft.com/office/drawing/2010/main">
                <a:solidFill>
                  <a:srgbClr val="FFFFFF"/>
                </a:solidFill>
              </a14:hiddenFill>
            </a:ext>
          </a:extLst>
        </p:spPr>
      </p:pic>
      <p:sp>
        <p:nvSpPr>
          <p:cNvPr id="15" name="Flèche : droite 14">
            <a:extLst>
              <a:ext uri="{FF2B5EF4-FFF2-40B4-BE49-F238E27FC236}">
                <a16:creationId xmlns:a16="http://schemas.microsoft.com/office/drawing/2014/main" id="{79D2192B-DDA1-64DC-BC97-363425542BA9}"/>
              </a:ext>
            </a:extLst>
          </p:cNvPr>
          <p:cNvSpPr/>
          <p:nvPr/>
        </p:nvSpPr>
        <p:spPr>
          <a:xfrm>
            <a:off x="9466729" y="5903923"/>
            <a:ext cx="3307977" cy="1182013"/>
          </a:xfrm>
          <a:prstGeom prst="rightArrow">
            <a:avLst/>
          </a:prstGeom>
          <a:solidFill>
            <a:schemeClr val="accent3">
              <a:lumMod val="40000"/>
              <a:lumOff val="60000"/>
            </a:schemeClr>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i="0" u="none" strike="noStrike" normalizeH="0" baseline="0">
              <a:ln w="0"/>
              <a:solidFill>
                <a:schemeClr val="tx1"/>
              </a:solidFill>
              <a:effectLst>
                <a:outerShdw blurRad="38100" dist="19050" dir="2700000" algn="tl" rotWithShape="0">
                  <a:schemeClr val="dk1">
                    <a:alpha val="40000"/>
                  </a:schemeClr>
                </a:outerShdw>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1575068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2689D405-0B49-8F1F-8887-C37A14AB37D8}"/>
              </a:ext>
            </a:extLst>
          </p:cNvPr>
          <p:cNvSpPr>
            <a:spLocks noGrp="1"/>
          </p:cNvSpPr>
          <p:nvPr>
            <p:ph type="body" sz="quarter" idx="24"/>
          </p:nvPr>
        </p:nvSpPr>
        <p:spPr>
          <a:xfrm>
            <a:off x="1408871" y="1766098"/>
            <a:ext cx="16515443" cy="934780"/>
          </a:xfrm>
        </p:spPr>
        <p:txBody>
          <a:bodyPr>
            <a:noAutofit/>
          </a:bodyPr>
          <a:lstStyle/>
          <a:p>
            <a:r>
              <a:rPr lang="fr-FR" sz="8500" dirty="0"/>
              <a:t>Outils efficaces</a:t>
            </a:r>
          </a:p>
        </p:txBody>
      </p:sp>
      <p:sp>
        <p:nvSpPr>
          <p:cNvPr id="11" name="Espace réservé du texte 2">
            <a:extLst>
              <a:ext uri="{FF2B5EF4-FFF2-40B4-BE49-F238E27FC236}">
                <a16:creationId xmlns:a16="http://schemas.microsoft.com/office/drawing/2014/main" id="{63B255D4-FDB0-B584-FBA3-677DCAD2F806}"/>
              </a:ext>
            </a:extLst>
          </p:cNvPr>
          <p:cNvSpPr txBox="1">
            <a:spLocks/>
          </p:cNvSpPr>
          <p:nvPr/>
        </p:nvSpPr>
        <p:spPr>
          <a:xfrm>
            <a:off x="2057216" y="11124832"/>
            <a:ext cx="4066989" cy="220086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norm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algn="ctr" hangingPunct="1"/>
            <a:r>
              <a:rPr lang="fr-CA" sz="3200">
                <a:solidFill>
                  <a:schemeClr val="accent1"/>
                </a:solidFill>
              </a:rPr>
              <a:t>Table avec moquette</a:t>
            </a:r>
          </a:p>
          <a:p>
            <a:pPr algn="ctr" hangingPunct="1"/>
            <a:endParaRPr lang="fr-CA" sz="3200">
              <a:solidFill>
                <a:schemeClr val="accent1"/>
              </a:solidFill>
            </a:endParaRPr>
          </a:p>
        </p:txBody>
      </p:sp>
      <p:sp>
        <p:nvSpPr>
          <p:cNvPr id="15" name="Espace réservé du texte 2">
            <a:extLst>
              <a:ext uri="{FF2B5EF4-FFF2-40B4-BE49-F238E27FC236}">
                <a16:creationId xmlns:a16="http://schemas.microsoft.com/office/drawing/2014/main" id="{E937B453-9848-DD87-93AB-43C299E7C936}"/>
              </a:ext>
            </a:extLst>
          </p:cNvPr>
          <p:cNvSpPr txBox="1">
            <a:spLocks/>
          </p:cNvSpPr>
          <p:nvPr/>
        </p:nvSpPr>
        <p:spPr>
          <a:xfrm>
            <a:off x="7058954" y="11124832"/>
            <a:ext cx="4066989" cy="217216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norm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algn="ctr" hangingPunct="1"/>
            <a:r>
              <a:rPr lang="fr-CA" sz="3200">
                <a:solidFill>
                  <a:schemeClr val="accent1"/>
                </a:solidFill>
              </a:rPr>
              <a:t>Scie circulaire</a:t>
            </a:r>
          </a:p>
        </p:txBody>
      </p:sp>
      <p:sp>
        <p:nvSpPr>
          <p:cNvPr id="16" name="Espace réservé du texte 2">
            <a:extLst>
              <a:ext uri="{FF2B5EF4-FFF2-40B4-BE49-F238E27FC236}">
                <a16:creationId xmlns:a16="http://schemas.microsoft.com/office/drawing/2014/main" id="{BFF06CEE-03BD-799C-1B63-700E9BC02CE6}"/>
              </a:ext>
            </a:extLst>
          </p:cNvPr>
          <p:cNvSpPr txBox="1">
            <a:spLocks/>
          </p:cNvSpPr>
          <p:nvPr/>
        </p:nvSpPr>
        <p:spPr>
          <a:xfrm>
            <a:off x="12693680" y="7205182"/>
            <a:ext cx="4235442" cy="22905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norm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algn="ctr" hangingPunct="1"/>
            <a:r>
              <a:rPr lang="fr-CA" sz="3200" err="1">
                <a:solidFill>
                  <a:schemeClr val="accent1"/>
                </a:solidFill>
              </a:rPr>
              <a:t>Oscilleuse</a:t>
            </a:r>
            <a:endParaRPr lang="fr-CA" sz="3200">
              <a:solidFill>
                <a:schemeClr val="accent1"/>
              </a:solidFill>
            </a:endParaRPr>
          </a:p>
        </p:txBody>
      </p:sp>
      <p:sp>
        <p:nvSpPr>
          <p:cNvPr id="17" name="Espace réservé du texte 2">
            <a:extLst>
              <a:ext uri="{FF2B5EF4-FFF2-40B4-BE49-F238E27FC236}">
                <a16:creationId xmlns:a16="http://schemas.microsoft.com/office/drawing/2014/main" id="{91D215E1-415A-9D4F-CA35-4FAF170E57DF}"/>
              </a:ext>
            </a:extLst>
          </p:cNvPr>
          <p:cNvSpPr txBox="1">
            <a:spLocks/>
          </p:cNvSpPr>
          <p:nvPr/>
        </p:nvSpPr>
        <p:spPr>
          <a:xfrm>
            <a:off x="18404467" y="9405035"/>
            <a:ext cx="3248084" cy="151814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norm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algn="ctr" hangingPunct="1"/>
            <a:r>
              <a:rPr lang="fr-CA" sz="3200">
                <a:solidFill>
                  <a:schemeClr val="accent1"/>
                </a:solidFill>
              </a:rPr>
              <a:t>Grattoir mural</a:t>
            </a:r>
          </a:p>
        </p:txBody>
      </p:sp>
      <p:pic>
        <p:nvPicPr>
          <p:cNvPr id="3074" name="Picture 2" descr="Aucune description disponible.">
            <a:extLst>
              <a:ext uri="{FF2B5EF4-FFF2-40B4-BE49-F238E27FC236}">
                <a16:creationId xmlns:a16="http://schemas.microsoft.com/office/drawing/2014/main" id="{123B35CA-305F-02EA-EB67-607954E4FB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36" t="9970" r="8617" b="9254"/>
          <a:stretch/>
        </p:blipFill>
        <p:spPr bwMode="auto">
          <a:xfrm>
            <a:off x="1691842" y="4987635"/>
            <a:ext cx="4535702" cy="57304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0" descr="Aucune description disponible.">
            <a:extLst>
              <a:ext uri="{FF2B5EF4-FFF2-40B4-BE49-F238E27FC236}">
                <a16:creationId xmlns:a16="http://schemas.microsoft.com/office/drawing/2014/main" id="{25AF67AA-1CEB-DBB6-BAF4-47ACF45C17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501" r="28240" b="19596"/>
          <a:stretch/>
        </p:blipFill>
        <p:spPr bwMode="auto">
          <a:xfrm>
            <a:off x="7383022" y="4987636"/>
            <a:ext cx="4231240" cy="57304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utils oscillants multifonctionnels | DEWALT">
            <a:extLst>
              <a:ext uri="{FF2B5EF4-FFF2-40B4-BE49-F238E27FC236}">
                <a16:creationId xmlns:a16="http://schemas.microsoft.com/office/drawing/2014/main" id="{9C081BFE-94D7-1B1E-B0D6-439E6AFD1F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531" b="12323"/>
          <a:stretch/>
        </p:blipFill>
        <p:spPr bwMode="auto">
          <a:xfrm>
            <a:off x="12542163" y="3844122"/>
            <a:ext cx="4533034" cy="336105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OUTIL MULTI-USAGES 9 EN 1 | Richard">
            <a:extLst>
              <a:ext uri="{FF2B5EF4-FFF2-40B4-BE49-F238E27FC236}">
                <a16:creationId xmlns:a16="http://schemas.microsoft.com/office/drawing/2014/main" id="{9B769DB6-0E31-785A-353F-244F17B685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24314" y="5803947"/>
            <a:ext cx="4066990" cy="36918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nvil Jeu de pieds de biche, 3 pièces | Home Depot Canada">
            <a:extLst>
              <a:ext uri="{FF2B5EF4-FFF2-40B4-BE49-F238E27FC236}">
                <a16:creationId xmlns:a16="http://schemas.microsoft.com/office/drawing/2014/main" id="{C250083B-FDEC-3AC4-2690-7ACC3F18F06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18" t="13228" r="618" b="12201"/>
          <a:stretch/>
        </p:blipFill>
        <p:spPr bwMode="auto">
          <a:xfrm>
            <a:off x="12769740" y="8173043"/>
            <a:ext cx="4077880" cy="3040939"/>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texte 2">
            <a:extLst>
              <a:ext uri="{FF2B5EF4-FFF2-40B4-BE49-F238E27FC236}">
                <a16:creationId xmlns:a16="http://schemas.microsoft.com/office/drawing/2014/main" id="{39ECFA70-8652-31E6-FFD0-FEB8CB481A87}"/>
              </a:ext>
            </a:extLst>
          </p:cNvPr>
          <p:cNvSpPr txBox="1">
            <a:spLocks/>
          </p:cNvSpPr>
          <p:nvPr/>
        </p:nvSpPr>
        <p:spPr>
          <a:xfrm>
            <a:off x="13151898" y="11383929"/>
            <a:ext cx="3248084" cy="151814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norm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algn="ctr" hangingPunct="1"/>
            <a:r>
              <a:rPr lang="fr-CA" sz="3200" dirty="0">
                <a:solidFill>
                  <a:schemeClr val="accent1"/>
                </a:solidFill>
              </a:rPr>
              <a:t>Pieds de biche</a:t>
            </a:r>
          </a:p>
        </p:txBody>
      </p:sp>
    </p:spTree>
    <p:extLst>
      <p:ext uri="{BB962C8B-B14F-4D97-AF65-F5344CB8AC3E}">
        <p14:creationId xmlns:p14="http://schemas.microsoft.com/office/powerpoint/2010/main" val="289035560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EE3775-05ED-CC69-317A-30609CD04ADF}"/>
              </a:ext>
            </a:extLst>
          </p:cNvPr>
          <p:cNvSpPr>
            <a:spLocks noGrp="1"/>
          </p:cNvSpPr>
          <p:nvPr>
            <p:ph type="title"/>
          </p:nvPr>
        </p:nvSpPr>
        <p:spPr/>
        <p:txBody>
          <a:bodyPr/>
          <a:lstStyle/>
          <a:p>
            <a:r>
              <a:rPr lang="fr-FR" dirty="0"/>
              <a:t>Quantités démantelées</a:t>
            </a:r>
            <a:endParaRPr lang="en-US" dirty="0"/>
          </a:p>
        </p:txBody>
      </p:sp>
      <p:graphicFrame>
        <p:nvGraphicFramePr>
          <p:cNvPr id="13" name="Graphique 12">
            <a:extLst>
              <a:ext uri="{FF2B5EF4-FFF2-40B4-BE49-F238E27FC236}">
                <a16:creationId xmlns:a16="http://schemas.microsoft.com/office/drawing/2014/main" id="{3D885B2C-9F58-E81B-76DE-F652DD56C6C9}"/>
              </a:ext>
            </a:extLst>
          </p:cNvPr>
          <p:cNvGraphicFramePr>
            <a:graphicFrameLocks/>
          </p:cNvGraphicFramePr>
          <p:nvPr>
            <p:extLst>
              <p:ext uri="{D42A27DB-BD31-4B8C-83A1-F6EECF244321}">
                <p14:modId xmlns:p14="http://schemas.microsoft.com/office/powerpoint/2010/main" val="2773754573"/>
              </p:ext>
            </p:extLst>
          </p:nvPr>
        </p:nvGraphicFramePr>
        <p:xfrm>
          <a:off x="1691148" y="4070555"/>
          <a:ext cx="10500852" cy="7241852"/>
        </p:xfrm>
        <a:graphic>
          <a:graphicData uri="http://schemas.openxmlformats.org/drawingml/2006/chart">
            <c:chart xmlns:c="http://schemas.openxmlformats.org/drawingml/2006/chart" xmlns:r="http://schemas.openxmlformats.org/officeDocument/2006/relationships" r:id="rId3"/>
          </a:graphicData>
        </a:graphic>
      </p:graphicFrame>
      <p:sp>
        <p:nvSpPr>
          <p:cNvPr id="17" name="Espace réservé du texte 2">
            <a:extLst>
              <a:ext uri="{FF2B5EF4-FFF2-40B4-BE49-F238E27FC236}">
                <a16:creationId xmlns:a16="http://schemas.microsoft.com/office/drawing/2014/main" id="{4A2C6E8D-8905-49A1-CA2D-E39EE73D3D3C}"/>
              </a:ext>
            </a:extLst>
          </p:cNvPr>
          <p:cNvSpPr txBox="1">
            <a:spLocks/>
          </p:cNvSpPr>
          <p:nvPr/>
        </p:nvSpPr>
        <p:spPr>
          <a:xfrm>
            <a:off x="13900190" y="6858000"/>
            <a:ext cx="5490470" cy="217842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rm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hangingPunct="1"/>
            <a:r>
              <a:rPr lang="fr-CA" sz="4400" dirty="0">
                <a:solidFill>
                  <a:schemeClr val="accent1"/>
                </a:solidFill>
              </a:rPr>
              <a:t>1143 unités démantelées</a:t>
            </a:r>
          </a:p>
        </p:txBody>
      </p:sp>
    </p:spTree>
    <p:extLst>
      <p:ext uri="{BB962C8B-B14F-4D97-AF65-F5344CB8AC3E}">
        <p14:creationId xmlns:p14="http://schemas.microsoft.com/office/powerpoint/2010/main" val="6042412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graphicEl>
                                              <a:chart seriesIdx="-3" categoryIdx="-3" bldStep="gridLegend"/>
                                            </p:graphicEl>
                                          </p:spTgt>
                                        </p:tgtEl>
                                        <p:attrNameLst>
                                          <p:attrName>style.visibility</p:attrName>
                                        </p:attrNameLst>
                                      </p:cBhvr>
                                      <p:to>
                                        <p:strVal val="visible"/>
                                      </p:to>
                                    </p:set>
                                    <p:animEffect transition="in" filter="fade">
                                      <p:cBhvr>
                                        <p:cTn id="7" dur="500"/>
                                        <p:tgtEl>
                                          <p:spTgt spid="13">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graphicEl>
                                              <a:chart seriesIdx="-4" categoryIdx="0" bldStep="category"/>
                                            </p:graphicEl>
                                          </p:spTgt>
                                        </p:tgtEl>
                                        <p:attrNameLst>
                                          <p:attrName>style.visibility</p:attrName>
                                        </p:attrNameLst>
                                      </p:cBhvr>
                                      <p:to>
                                        <p:strVal val="visible"/>
                                      </p:to>
                                    </p:set>
                                    <p:animEffect transition="in" filter="fade">
                                      <p:cBhvr>
                                        <p:cTn id="12" dur="500"/>
                                        <p:tgtEl>
                                          <p:spTgt spid="13">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graphicEl>
                                              <a:chart seriesIdx="-4" categoryIdx="1" bldStep="category"/>
                                            </p:graphicEl>
                                          </p:spTgt>
                                        </p:tgtEl>
                                        <p:attrNameLst>
                                          <p:attrName>style.visibility</p:attrName>
                                        </p:attrNameLst>
                                      </p:cBhvr>
                                      <p:to>
                                        <p:strVal val="visible"/>
                                      </p:to>
                                    </p:set>
                                    <p:animEffect transition="in" filter="fade">
                                      <p:cBhvr>
                                        <p:cTn id="17" dur="500"/>
                                        <p:tgtEl>
                                          <p:spTgt spid="13">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graphicEl>
                                              <a:chart seriesIdx="-4" categoryIdx="2" bldStep="category"/>
                                            </p:graphicEl>
                                          </p:spTgt>
                                        </p:tgtEl>
                                        <p:attrNameLst>
                                          <p:attrName>style.visibility</p:attrName>
                                        </p:attrNameLst>
                                      </p:cBhvr>
                                      <p:to>
                                        <p:strVal val="visible"/>
                                      </p:to>
                                    </p:set>
                                    <p:animEffect transition="in" filter="fade">
                                      <p:cBhvr>
                                        <p:cTn id="22" dur="500"/>
                                        <p:tgtEl>
                                          <p:spTgt spid="13">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graphicEl>
                                              <a:chart seriesIdx="-4" categoryIdx="3" bldStep="category"/>
                                            </p:graphicEl>
                                          </p:spTgt>
                                        </p:tgtEl>
                                        <p:attrNameLst>
                                          <p:attrName>style.visibility</p:attrName>
                                        </p:attrNameLst>
                                      </p:cBhvr>
                                      <p:to>
                                        <p:strVal val="visible"/>
                                      </p:to>
                                    </p:set>
                                    <p:animEffect transition="in" filter="fade">
                                      <p:cBhvr>
                                        <p:cTn id="27" dur="500"/>
                                        <p:tgtEl>
                                          <p:spTgt spid="13">
                                            <p:graphicEl>
                                              <a:chart seriesIdx="-4" categoryIdx="3" bldStep="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graphicEl>
                                              <a:chart seriesIdx="-4" categoryIdx="4" bldStep="category"/>
                                            </p:graphicEl>
                                          </p:spTgt>
                                        </p:tgtEl>
                                        <p:attrNameLst>
                                          <p:attrName>style.visibility</p:attrName>
                                        </p:attrNameLst>
                                      </p:cBhvr>
                                      <p:to>
                                        <p:strVal val="visible"/>
                                      </p:to>
                                    </p:set>
                                    <p:animEffect transition="in" filter="fade">
                                      <p:cBhvr>
                                        <p:cTn id="32" dur="500"/>
                                        <p:tgtEl>
                                          <p:spTgt spid="13">
                                            <p:graphicEl>
                                              <a:chart seriesIdx="-4" categoryIdx="4" bldStep="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Chart bld="category"/>
        </p:bldSub>
      </p:bldGraphic>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EE3775-05ED-CC69-317A-30609CD04ADF}"/>
              </a:ext>
            </a:extLst>
          </p:cNvPr>
          <p:cNvSpPr>
            <a:spLocks noGrp="1"/>
          </p:cNvSpPr>
          <p:nvPr>
            <p:ph type="title"/>
          </p:nvPr>
        </p:nvSpPr>
        <p:spPr/>
        <p:txBody>
          <a:bodyPr/>
          <a:lstStyle/>
          <a:p>
            <a:r>
              <a:rPr lang="fr-FR" dirty="0"/>
              <a:t>Surface démantelée</a:t>
            </a:r>
            <a:endParaRPr lang="en-US" dirty="0"/>
          </a:p>
        </p:txBody>
      </p:sp>
      <p:graphicFrame>
        <p:nvGraphicFramePr>
          <p:cNvPr id="7" name="Graphique 6">
            <a:extLst>
              <a:ext uri="{FF2B5EF4-FFF2-40B4-BE49-F238E27FC236}">
                <a16:creationId xmlns:a16="http://schemas.microsoft.com/office/drawing/2014/main" id="{D6494567-958B-4629-9B0F-75678D08923C}"/>
              </a:ext>
            </a:extLst>
          </p:cNvPr>
          <p:cNvGraphicFramePr>
            <a:graphicFrameLocks/>
          </p:cNvGraphicFramePr>
          <p:nvPr>
            <p:extLst>
              <p:ext uri="{D42A27DB-BD31-4B8C-83A1-F6EECF244321}">
                <p14:modId xmlns:p14="http://schemas.microsoft.com/office/powerpoint/2010/main" val="3154332026"/>
              </p:ext>
            </p:extLst>
          </p:nvPr>
        </p:nvGraphicFramePr>
        <p:xfrm>
          <a:off x="2459207" y="4542503"/>
          <a:ext cx="9253778" cy="7241852"/>
        </p:xfrm>
        <a:graphic>
          <a:graphicData uri="http://schemas.openxmlformats.org/drawingml/2006/chart">
            <c:chart xmlns:c="http://schemas.openxmlformats.org/drawingml/2006/chart" xmlns:r="http://schemas.openxmlformats.org/officeDocument/2006/relationships" r:id="rId3"/>
          </a:graphicData>
        </a:graphic>
      </p:graphicFrame>
      <p:sp>
        <p:nvSpPr>
          <p:cNvPr id="2" name="Espace réservé du texte 2">
            <a:extLst>
              <a:ext uri="{FF2B5EF4-FFF2-40B4-BE49-F238E27FC236}">
                <a16:creationId xmlns:a16="http://schemas.microsoft.com/office/drawing/2014/main" id="{C24FB006-79FF-7C37-19EE-E6FF67A4BE47}"/>
              </a:ext>
            </a:extLst>
          </p:cNvPr>
          <p:cNvSpPr txBox="1">
            <a:spLocks/>
          </p:cNvSpPr>
          <p:nvPr/>
        </p:nvSpPr>
        <p:spPr>
          <a:xfrm>
            <a:off x="6907719" y="12339276"/>
            <a:ext cx="12940140" cy="75295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rmAutofit lnSpcReduction="10000"/>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hangingPunct="1"/>
            <a:r>
              <a:rPr lang="fr-CA" sz="4400" dirty="0">
                <a:solidFill>
                  <a:schemeClr val="accent1"/>
                </a:solidFill>
              </a:rPr>
              <a:t>Surface totale démantelée : 10 679 pi²</a:t>
            </a:r>
          </a:p>
        </p:txBody>
      </p:sp>
      <p:graphicFrame>
        <p:nvGraphicFramePr>
          <p:cNvPr id="3" name="Graphique 2">
            <a:extLst>
              <a:ext uri="{FF2B5EF4-FFF2-40B4-BE49-F238E27FC236}">
                <a16:creationId xmlns:a16="http://schemas.microsoft.com/office/drawing/2014/main" id="{2F4A2AEF-510D-5BDE-50D7-BBD8E134D72C}"/>
              </a:ext>
            </a:extLst>
          </p:cNvPr>
          <p:cNvGraphicFramePr>
            <a:graphicFrameLocks/>
          </p:cNvGraphicFramePr>
          <p:nvPr>
            <p:extLst>
              <p:ext uri="{D42A27DB-BD31-4B8C-83A1-F6EECF244321}">
                <p14:modId xmlns:p14="http://schemas.microsoft.com/office/powerpoint/2010/main" val="355688861"/>
              </p:ext>
            </p:extLst>
          </p:nvPr>
        </p:nvGraphicFramePr>
        <p:xfrm>
          <a:off x="12671017" y="5520242"/>
          <a:ext cx="7353300" cy="52863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903370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7" dur="500"/>
                                        <p:tgtEl>
                                          <p:spTgt spid="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fade">
                                      <p:cBhvr>
                                        <p:cTn id="12" dur="500"/>
                                        <p:tgtEl>
                                          <p:spTgt spid="7">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fade">
                                      <p:cBhvr>
                                        <p:cTn id="17" dur="500"/>
                                        <p:tgtEl>
                                          <p:spTgt spid="7">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fade">
                                      <p:cBhvr>
                                        <p:cTn id="22" dur="500"/>
                                        <p:tgtEl>
                                          <p:spTgt spid="7">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fade">
                                      <p:cBhvr>
                                        <p:cTn id="27" dur="500"/>
                                        <p:tgtEl>
                                          <p:spTgt spid="7">
                                            <p:graphicEl>
                                              <a:chart seriesIdx="-4" categoryIdx="3" bldStep="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fade">
                                      <p:cBhvr>
                                        <p:cTn id="32" dur="500"/>
                                        <p:tgtEl>
                                          <p:spTgt spid="7">
                                            <p:graphicEl>
                                              <a:chart seriesIdx="-4" categoryIdx="4" bldStep="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
        </p:bldSub>
      </p:bldGraphic>
      <p:bldP spid="2" grpId="0" animBg="1"/>
      <p:bldGraphic spid="3"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EE3775-05ED-CC69-317A-30609CD04ADF}"/>
              </a:ext>
            </a:extLst>
          </p:cNvPr>
          <p:cNvSpPr>
            <a:spLocks noGrp="1"/>
          </p:cNvSpPr>
          <p:nvPr>
            <p:ph type="title"/>
          </p:nvPr>
        </p:nvSpPr>
        <p:spPr/>
        <p:txBody>
          <a:bodyPr/>
          <a:lstStyle/>
          <a:p>
            <a:r>
              <a:rPr lang="fr-FR" dirty="0"/>
              <a:t>Performance de démantèlement </a:t>
            </a:r>
            <a:endParaRPr lang="en-US" dirty="0"/>
          </a:p>
        </p:txBody>
      </p:sp>
      <p:graphicFrame>
        <p:nvGraphicFramePr>
          <p:cNvPr id="6" name="Graphique 5">
            <a:extLst>
              <a:ext uri="{FF2B5EF4-FFF2-40B4-BE49-F238E27FC236}">
                <a16:creationId xmlns:a16="http://schemas.microsoft.com/office/drawing/2014/main" id="{62E0B524-E544-EAA1-F194-C33D4DFFE9E5}"/>
              </a:ext>
            </a:extLst>
          </p:cNvPr>
          <p:cNvGraphicFramePr>
            <a:graphicFrameLocks/>
          </p:cNvGraphicFramePr>
          <p:nvPr>
            <p:extLst>
              <p:ext uri="{D42A27DB-BD31-4B8C-83A1-F6EECF244321}">
                <p14:modId xmlns:p14="http://schemas.microsoft.com/office/powerpoint/2010/main" val="561379332"/>
              </p:ext>
            </p:extLst>
          </p:nvPr>
        </p:nvGraphicFramePr>
        <p:xfrm>
          <a:off x="8107979" y="3746189"/>
          <a:ext cx="8168042" cy="43862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a:extLst>
              <a:ext uri="{FF2B5EF4-FFF2-40B4-BE49-F238E27FC236}">
                <a16:creationId xmlns:a16="http://schemas.microsoft.com/office/drawing/2014/main" id="{8F83B399-EDD8-407F-8B26-06D47C609E4B}"/>
              </a:ext>
            </a:extLst>
          </p:cNvPr>
          <p:cNvGraphicFramePr>
            <a:graphicFrameLocks/>
          </p:cNvGraphicFramePr>
          <p:nvPr>
            <p:extLst>
              <p:ext uri="{D42A27DB-BD31-4B8C-83A1-F6EECF244321}">
                <p14:modId xmlns:p14="http://schemas.microsoft.com/office/powerpoint/2010/main" val="2051767773"/>
              </p:ext>
            </p:extLst>
          </p:nvPr>
        </p:nvGraphicFramePr>
        <p:xfrm>
          <a:off x="3807649" y="8506507"/>
          <a:ext cx="7695514" cy="43862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aphique 7">
            <a:extLst>
              <a:ext uri="{FF2B5EF4-FFF2-40B4-BE49-F238E27FC236}">
                <a16:creationId xmlns:a16="http://schemas.microsoft.com/office/drawing/2014/main" id="{DD4E349E-FC05-4B05-9D40-6ECCC918F9A9}"/>
              </a:ext>
            </a:extLst>
          </p:cNvPr>
          <p:cNvGraphicFramePr>
            <a:graphicFrameLocks/>
          </p:cNvGraphicFramePr>
          <p:nvPr>
            <p:extLst>
              <p:ext uri="{D42A27DB-BD31-4B8C-83A1-F6EECF244321}">
                <p14:modId xmlns:p14="http://schemas.microsoft.com/office/powerpoint/2010/main" val="2233259269"/>
              </p:ext>
            </p:extLst>
          </p:nvPr>
        </p:nvGraphicFramePr>
        <p:xfrm>
          <a:off x="12880838" y="8262474"/>
          <a:ext cx="7695513" cy="487431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043890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Graphic spid="8"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EE3775-05ED-CC69-317A-30609CD04ADF}"/>
              </a:ext>
            </a:extLst>
          </p:cNvPr>
          <p:cNvSpPr>
            <a:spLocks noGrp="1"/>
          </p:cNvSpPr>
          <p:nvPr>
            <p:ph type="title"/>
          </p:nvPr>
        </p:nvSpPr>
        <p:spPr/>
        <p:txBody>
          <a:bodyPr/>
          <a:lstStyle/>
          <a:p>
            <a:r>
              <a:rPr lang="fr-FR" dirty="0"/>
              <a:t>Apprentissages</a:t>
            </a:r>
            <a:endParaRPr lang="en-US" dirty="0"/>
          </a:p>
        </p:txBody>
      </p:sp>
      <p:sp>
        <p:nvSpPr>
          <p:cNvPr id="2" name="Espace réservé du texte 4">
            <a:extLst>
              <a:ext uri="{FF2B5EF4-FFF2-40B4-BE49-F238E27FC236}">
                <a16:creationId xmlns:a16="http://schemas.microsoft.com/office/drawing/2014/main" id="{93DBFCE7-8A69-AAC0-65AD-A1DBF917FD78}"/>
              </a:ext>
            </a:extLst>
          </p:cNvPr>
          <p:cNvSpPr>
            <a:spLocks noGrp="1"/>
          </p:cNvSpPr>
          <p:nvPr>
            <p:ph type="body" idx="1"/>
          </p:nvPr>
        </p:nvSpPr>
        <p:spPr>
          <a:xfrm>
            <a:off x="1246734" y="5399189"/>
            <a:ext cx="16515443" cy="2559986"/>
          </a:xfrm>
        </p:spPr>
        <p:txBody>
          <a:bodyPr>
            <a:normAutofit/>
          </a:bodyPr>
          <a:lstStyle/>
          <a:p>
            <a:pPr marL="0" indent="0" defTabSz="825500" rtl="0" hangingPunct="0">
              <a:lnSpc>
                <a:spcPct val="100000"/>
              </a:lnSpc>
              <a:spcBef>
                <a:spcPts val="0"/>
              </a:spcBef>
              <a:buSzTx/>
              <a:buNone/>
            </a:pPr>
            <a:r>
              <a:rPr lang="en-US" sz="4400" dirty="0" err="1">
                <a:solidFill>
                  <a:schemeClr val="tx1"/>
                </a:solidFill>
              </a:rPr>
              <a:t>Démantèlement</a:t>
            </a:r>
            <a:r>
              <a:rPr lang="en-US" sz="4400" dirty="0">
                <a:solidFill>
                  <a:schemeClr val="tx1"/>
                </a:solidFill>
              </a:rPr>
              <a:t> : </a:t>
            </a:r>
          </a:p>
          <a:p>
            <a:pPr marL="571500" indent="-571500" defTabSz="825500" rtl="0" hangingPunct="0">
              <a:lnSpc>
                <a:spcPct val="100000"/>
              </a:lnSpc>
              <a:spcBef>
                <a:spcPts val="0"/>
              </a:spcBef>
              <a:buSzTx/>
              <a:buFont typeface="Arial" panose="020B0604020202020204" pitchFamily="34" charset="0"/>
              <a:buChar char="•"/>
            </a:pPr>
            <a:r>
              <a:rPr lang="en-US" sz="4400" dirty="0" err="1">
                <a:solidFill>
                  <a:schemeClr val="tx1"/>
                </a:solidFill>
              </a:rPr>
              <a:t>Compromis</a:t>
            </a:r>
            <a:r>
              <a:rPr lang="en-US" sz="4400" dirty="0">
                <a:solidFill>
                  <a:schemeClr val="tx1"/>
                </a:solidFill>
              </a:rPr>
              <a:t> entre </a:t>
            </a:r>
            <a:r>
              <a:rPr lang="en-US" sz="4400" dirty="0" err="1">
                <a:solidFill>
                  <a:schemeClr val="tx1"/>
                </a:solidFill>
              </a:rPr>
              <a:t>rapidité</a:t>
            </a:r>
            <a:r>
              <a:rPr lang="en-US" sz="4400" dirty="0">
                <a:solidFill>
                  <a:schemeClr val="tx1"/>
                </a:solidFill>
              </a:rPr>
              <a:t> et precision</a:t>
            </a:r>
          </a:p>
          <a:p>
            <a:pPr marL="571500" indent="-571500" defTabSz="825500" rtl="0" hangingPunct="0">
              <a:lnSpc>
                <a:spcPct val="100000"/>
              </a:lnSpc>
              <a:spcBef>
                <a:spcPts val="0"/>
              </a:spcBef>
              <a:buSzTx/>
              <a:buFont typeface="Arial" panose="020B0604020202020204" pitchFamily="34" charset="0"/>
              <a:buChar char="•"/>
            </a:pPr>
            <a:r>
              <a:rPr lang="en-US" sz="4400" dirty="0">
                <a:solidFill>
                  <a:schemeClr val="tx1"/>
                </a:solidFill>
              </a:rPr>
              <a:t>Performance </a:t>
            </a:r>
            <a:r>
              <a:rPr lang="en-US" sz="4400" dirty="0" err="1">
                <a:solidFill>
                  <a:schemeClr val="tx1"/>
                </a:solidFill>
              </a:rPr>
              <a:t>augmente</a:t>
            </a:r>
            <a:r>
              <a:rPr lang="en-US" sz="4400" dirty="0">
                <a:solidFill>
                  <a:schemeClr val="tx1"/>
                </a:solidFill>
              </a:rPr>
              <a:t> avec taille du lot </a:t>
            </a:r>
          </a:p>
        </p:txBody>
      </p:sp>
      <p:sp>
        <p:nvSpPr>
          <p:cNvPr id="5" name="Espace réservé du texte 4">
            <a:extLst>
              <a:ext uri="{FF2B5EF4-FFF2-40B4-BE49-F238E27FC236}">
                <a16:creationId xmlns:a16="http://schemas.microsoft.com/office/drawing/2014/main" id="{01A0CBA1-6B18-462F-7820-C295540AB185}"/>
              </a:ext>
            </a:extLst>
          </p:cNvPr>
          <p:cNvSpPr txBox="1">
            <a:spLocks/>
          </p:cNvSpPr>
          <p:nvPr/>
        </p:nvSpPr>
        <p:spPr>
          <a:xfrm>
            <a:off x="1246734" y="8359025"/>
            <a:ext cx="16515443" cy="2559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914400" marR="0" indent="-914400" algn="l" defTabSz="2438338" latinLnBrk="0">
              <a:lnSpc>
                <a:spcPct val="90000"/>
              </a:lnSpc>
              <a:spcBef>
                <a:spcPts val="4500"/>
              </a:spcBef>
              <a:spcAft>
                <a:spcPts val="0"/>
              </a:spcAft>
              <a:buClrTx/>
              <a:buSzPct val="123000"/>
              <a:buFont typeface="+mj-lt"/>
              <a:buAutoNum type="arabicPeriod"/>
              <a:tabLst/>
              <a:defRPr sz="4800" b="0" i="0" u="none" strike="noStrike" cap="none" spc="0" baseline="0">
                <a:solidFill>
                  <a:srgbClr val="000000"/>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marL="0" indent="0" defTabSz="825500" rtl="0" hangingPunct="0">
              <a:lnSpc>
                <a:spcPct val="100000"/>
              </a:lnSpc>
              <a:spcBef>
                <a:spcPts val="0"/>
              </a:spcBef>
              <a:buSzTx/>
              <a:buFont typeface="+mj-lt"/>
              <a:buNone/>
            </a:pPr>
            <a:r>
              <a:rPr lang="en-US" sz="4400" dirty="0">
                <a:solidFill>
                  <a:schemeClr val="tx1"/>
                </a:solidFill>
              </a:rPr>
              <a:t>Conception :</a:t>
            </a:r>
          </a:p>
          <a:p>
            <a:pPr marL="571500" indent="-571500" defTabSz="825500" rtl="0" hangingPunct="0">
              <a:lnSpc>
                <a:spcPct val="100000"/>
              </a:lnSpc>
              <a:spcBef>
                <a:spcPts val="0"/>
              </a:spcBef>
              <a:buSzTx/>
              <a:buFont typeface="Arial" panose="020B0604020202020204" pitchFamily="34" charset="0"/>
              <a:buChar char="•"/>
            </a:pPr>
            <a:r>
              <a:rPr lang="en-US" sz="4400" dirty="0" err="1">
                <a:solidFill>
                  <a:schemeClr val="tx1"/>
                </a:solidFill>
              </a:rPr>
              <a:t>Compromis</a:t>
            </a:r>
            <a:r>
              <a:rPr lang="en-US" sz="4400" dirty="0">
                <a:solidFill>
                  <a:schemeClr val="tx1"/>
                </a:solidFill>
              </a:rPr>
              <a:t> entre </a:t>
            </a:r>
            <a:r>
              <a:rPr lang="en-US" sz="4400" dirty="0" err="1">
                <a:solidFill>
                  <a:schemeClr val="tx1"/>
                </a:solidFill>
              </a:rPr>
              <a:t>rapidité</a:t>
            </a:r>
            <a:r>
              <a:rPr lang="en-US" sz="4400" dirty="0">
                <a:solidFill>
                  <a:schemeClr val="tx1"/>
                </a:solidFill>
              </a:rPr>
              <a:t> et </a:t>
            </a:r>
            <a:r>
              <a:rPr lang="en-US" sz="4400" dirty="0" err="1">
                <a:solidFill>
                  <a:schemeClr val="tx1"/>
                </a:solidFill>
              </a:rPr>
              <a:t>complexité</a:t>
            </a:r>
            <a:r>
              <a:rPr lang="en-US" sz="4400" dirty="0">
                <a:solidFill>
                  <a:schemeClr val="tx1"/>
                </a:solidFill>
              </a:rPr>
              <a:t> </a:t>
            </a:r>
          </a:p>
          <a:p>
            <a:pPr marL="571500" indent="-571500" defTabSz="825500" rtl="0" hangingPunct="0">
              <a:lnSpc>
                <a:spcPct val="100000"/>
              </a:lnSpc>
              <a:spcBef>
                <a:spcPts val="0"/>
              </a:spcBef>
              <a:buSzTx/>
              <a:buFont typeface="Arial" panose="020B0604020202020204" pitchFamily="34" charset="0"/>
              <a:buChar char="•"/>
            </a:pPr>
            <a:r>
              <a:rPr lang="en-US" sz="4400" dirty="0" err="1">
                <a:solidFill>
                  <a:schemeClr val="tx1"/>
                </a:solidFill>
              </a:rPr>
              <a:t>Contaminer</a:t>
            </a:r>
            <a:r>
              <a:rPr lang="en-US" sz="4400" dirty="0">
                <a:solidFill>
                  <a:schemeClr val="tx1"/>
                </a:solidFill>
              </a:rPr>
              <a:t> </a:t>
            </a:r>
            <a:r>
              <a:rPr lang="en-US" sz="4400" dirty="0" err="1">
                <a:solidFill>
                  <a:schemeClr val="tx1"/>
                </a:solidFill>
              </a:rPr>
              <a:t>intelligemment</a:t>
            </a:r>
            <a:r>
              <a:rPr lang="en-US" sz="4400" dirty="0">
                <a:solidFill>
                  <a:schemeClr val="tx1"/>
                </a:solidFill>
              </a:rPr>
              <a:t> </a:t>
            </a:r>
            <a:r>
              <a:rPr lang="en-US" sz="4400" dirty="0" err="1">
                <a:solidFill>
                  <a:schemeClr val="tx1"/>
                </a:solidFill>
              </a:rPr>
              <a:t>ses</a:t>
            </a:r>
            <a:r>
              <a:rPr lang="en-US" sz="4400" dirty="0">
                <a:solidFill>
                  <a:schemeClr val="tx1"/>
                </a:solidFill>
              </a:rPr>
              <a:t> </a:t>
            </a:r>
            <a:r>
              <a:rPr lang="en-US" sz="4400" dirty="0" err="1">
                <a:solidFill>
                  <a:schemeClr val="tx1"/>
                </a:solidFill>
              </a:rPr>
              <a:t>matériaux</a:t>
            </a:r>
            <a:endParaRPr lang="en-US" sz="4400" dirty="0">
              <a:solidFill>
                <a:schemeClr val="tx1"/>
              </a:solidFill>
            </a:endParaRPr>
          </a:p>
        </p:txBody>
      </p:sp>
    </p:spTree>
    <p:extLst>
      <p:ext uri="{BB962C8B-B14F-4D97-AF65-F5344CB8AC3E}">
        <p14:creationId xmlns:p14="http://schemas.microsoft.com/office/powerpoint/2010/main" val="28653887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EE3775-05ED-CC69-317A-30609CD04ADF}"/>
              </a:ext>
            </a:extLst>
          </p:cNvPr>
          <p:cNvSpPr>
            <a:spLocks noGrp="1"/>
          </p:cNvSpPr>
          <p:nvPr>
            <p:ph type="title"/>
          </p:nvPr>
        </p:nvSpPr>
        <p:spPr/>
        <p:txBody>
          <a:bodyPr/>
          <a:lstStyle/>
          <a:p>
            <a:r>
              <a:rPr lang="fr-FR" dirty="0"/>
              <a:t>Complexité</a:t>
            </a:r>
            <a:endParaRPr lang="en-US" dirty="0"/>
          </a:p>
        </p:txBody>
      </p:sp>
      <p:pic>
        <p:nvPicPr>
          <p:cNvPr id="7" name="Image 6" descr="Une image contenant capture d’écran, carré, Rectangle&#10;&#10;Description générée automatiquement">
            <a:extLst>
              <a:ext uri="{FF2B5EF4-FFF2-40B4-BE49-F238E27FC236}">
                <a16:creationId xmlns:a16="http://schemas.microsoft.com/office/drawing/2014/main" id="{A7673F27-B31B-5073-30A0-303110EED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50" y="3178630"/>
            <a:ext cx="22288500" cy="8878786"/>
          </a:xfrm>
          <a:prstGeom prst="rect">
            <a:avLst/>
          </a:prstGeom>
        </p:spPr>
      </p:pic>
      <p:sp>
        <p:nvSpPr>
          <p:cNvPr id="8" name="Espace réservé du texte 2">
            <a:extLst>
              <a:ext uri="{FF2B5EF4-FFF2-40B4-BE49-F238E27FC236}">
                <a16:creationId xmlns:a16="http://schemas.microsoft.com/office/drawing/2014/main" id="{2211B43A-2A4C-3703-1185-672EE454EC75}"/>
              </a:ext>
            </a:extLst>
          </p:cNvPr>
          <p:cNvSpPr txBox="1">
            <a:spLocks/>
          </p:cNvSpPr>
          <p:nvPr/>
        </p:nvSpPr>
        <p:spPr>
          <a:xfrm>
            <a:off x="7095977" y="12057416"/>
            <a:ext cx="13074611" cy="104887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norm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hangingPunct="1"/>
            <a:r>
              <a:rPr lang="fr-CA" sz="4400" dirty="0">
                <a:solidFill>
                  <a:schemeClr val="accent1"/>
                </a:solidFill>
              </a:rPr>
              <a:t>1 minute en plus = 19h de démantèlement</a:t>
            </a:r>
          </a:p>
        </p:txBody>
      </p:sp>
    </p:spTree>
    <p:extLst>
      <p:ext uri="{BB962C8B-B14F-4D97-AF65-F5344CB8AC3E}">
        <p14:creationId xmlns:p14="http://schemas.microsoft.com/office/powerpoint/2010/main" val="31456306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9BA8F49-30B0-4238-BB79-CD611C6254AA}"/>
              </a:ext>
            </a:extLst>
          </p:cNvPr>
          <p:cNvSpPr>
            <a:spLocks noGrp="1"/>
          </p:cNvSpPr>
          <p:nvPr>
            <p:ph type="body" sz="quarter" idx="24"/>
          </p:nvPr>
        </p:nvSpPr>
        <p:spPr>
          <a:xfrm>
            <a:off x="6662056" y="2079047"/>
            <a:ext cx="16515443" cy="934780"/>
          </a:xfrm>
        </p:spPr>
        <p:txBody>
          <a:bodyPr/>
          <a:lstStyle/>
          <a:p>
            <a:r>
              <a:rPr lang="fr-CA" dirty="0"/>
              <a:t>Une démarche coconstruite</a:t>
            </a:r>
          </a:p>
        </p:txBody>
      </p:sp>
      <p:sp>
        <p:nvSpPr>
          <p:cNvPr id="11" name="Espace réservé du texte 10">
            <a:extLst>
              <a:ext uri="{FF2B5EF4-FFF2-40B4-BE49-F238E27FC236}">
                <a16:creationId xmlns:a16="http://schemas.microsoft.com/office/drawing/2014/main" id="{B41B6465-E9B0-47A0-9BB5-3FF7FD63F236}"/>
              </a:ext>
            </a:extLst>
          </p:cNvPr>
          <p:cNvSpPr>
            <a:spLocks noGrp="1"/>
          </p:cNvSpPr>
          <p:nvPr>
            <p:ph type="body" idx="1"/>
          </p:nvPr>
        </p:nvSpPr>
        <p:spPr/>
        <p:txBody>
          <a:bodyPr>
            <a:normAutofit/>
          </a:bodyPr>
          <a:lstStyle/>
          <a:p>
            <a:r>
              <a:rPr lang="fr-CA" dirty="0"/>
              <a:t>Solution 16 sur les résidus de CRD</a:t>
            </a:r>
          </a:p>
          <a:p>
            <a:r>
              <a:rPr lang="fr-CA" dirty="0"/>
              <a:t>Document de cadrage, focus portes et fenêtres – janvier 2022</a:t>
            </a:r>
          </a:p>
          <a:p>
            <a:r>
              <a:rPr lang="fr-CA" dirty="0"/>
              <a:t>Volet recherche (Mathias, Maël, Domitille) – 2022</a:t>
            </a:r>
          </a:p>
          <a:p>
            <a:r>
              <a:rPr lang="fr-CA" dirty="0"/>
              <a:t>Volet terrain (Maël, Jocelyn, Christine + Mathias) – 2023 </a:t>
            </a:r>
          </a:p>
          <a:p>
            <a:r>
              <a:rPr lang="fr-CA" dirty="0"/>
              <a:t>Bilan et enseignements – décembre 2023 </a:t>
            </a:r>
          </a:p>
          <a:p>
            <a:endParaRPr lang="fr-CA" dirty="0"/>
          </a:p>
        </p:txBody>
      </p:sp>
      <p:pic>
        <p:nvPicPr>
          <p:cNvPr id="6" name="Espace réservé pour une image  5">
            <a:extLst>
              <a:ext uri="{FF2B5EF4-FFF2-40B4-BE49-F238E27FC236}">
                <a16:creationId xmlns:a16="http://schemas.microsoft.com/office/drawing/2014/main" id="{B55192D9-467F-445B-A4BB-C3CFCCF158B7}"/>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l="34321" r="34321"/>
          <a:stretch>
            <a:fillRect/>
          </a:stretch>
        </p:blipFill>
        <p:spPr/>
      </p:pic>
    </p:spTree>
    <p:extLst>
      <p:ext uri="{BB962C8B-B14F-4D97-AF65-F5344CB8AC3E}">
        <p14:creationId xmlns:p14="http://schemas.microsoft.com/office/powerpoint/2010/main" val="331736914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854BD62-A1A1-7DC3-DDDC-A995F3967C62}"/>
              </a:ext>
            </a:extLst>
          </p:cNvPr>
          <p:cNvSpPr>
            <a:spLocks noGrp="1"/>
          </p:cNvSpPr>
          <p:nvPr>
            <p:ph type="body" sz="quarter" idx="22"/>
          </p:nvPr>
        </p:nvSpPr>
        <p:spPr/>
        <p:txBody>
          <a:bodyPr>
            <a:normAutofit lnSpcReduction="10000"/>
          </a:bodyPr>
          <a:lstStyle/>
          <a:p>
            <a:endParaRPr lang="en-US"/>
          </a:p>
        </p:txBody>
      </p:sp>
      <p:sp>
        <p:nvSpPr>
          <p:cNvPr id="4" name="Titre 3">
            <a:extLst>
              <a:ext uri="{FF2B5EF4-FFF2-40B4-BE49-F238E27FC236}">
                <a16:creationId xmlns:a16="http://schemas.microsoft.com/office/drawing/2014/main" id="{5AF7D8EB-720E-BE5B-61ED-33D109295334}"/>
              </a:ext>
            </a:extLst>
          </p:cNvPr>
          <p:cNvSpPr>
            <a:spLocks noGrp="1"/>
          </p:cNvSpPr>
          <p:nvPr>
            <p:ph type="title"/>
          </p:nvPr>
        </p:nvSpPr>
        <p:spPr/>
        <p:txBody>
          <a:bodyPr/>
          <a:lstStyle/>
          <a:p>
            <a:r>
              <a:rPr lang="fr-FR" dirty="0"/>
              <a:t>Recyclage</a:t>
            </a:r>
            <a:endParaRPr lang="en-US" dirty="0"/>
          </a:p>
        </p:txBody>
      </p:sp>
      <p:sp>
        <p:nvSpPr>
          <p:cNvPr id="5" name="Espace réservé du texte 4">
            <a:extLst>
              <a:ext uri="{FF2B5EF4-FFF2-40B4-BE49-F238E27FC236}">
                <a16:creationId xmlns:a16="http://schemas.microsoft.com/office/drawing/2014/main" id="{A79F38FF-1B40-CB33-7C89-7F448E03911F}"/>
              </a:ext>
            </a:extLst>
          </p:cNvPr>
          <p:cNvSpPr>
            <a:spLocks noGrp="1"/>
          </p:cNvSpPr>
          <p:nvPr>
            <p:ph type="body" sz="quarter" idx="1"/>
          </p:nvPr>
        </p:nvSpPr>
        <p:spPr/>
        <p:txBody>
          <a:bodyPr/>
          <a:lstStyle/>
          <a:p>
            <a:endParaRPr lang="en-US"/>
          </a:p>
        </p:txBody>
      </p:sp>
    </p:spTree>
    <p:extLst>
      <p:ext uri="{BB962C8B-B14F-4D97-AF65-F5344CB8AC3E}">
        <p14:creationId xmlns:p14="http://schemas.microsoft.com/office/powerpoint/2010/main" val="422772589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EE3775-05ED-CC69-317A-30609CD04ADF}"/>
              </a:ext>
            </a:extLst>
          </p:cNvPr>
          <p:cNvSpPr>
            <a:spLocks noGrp="1"/>
          </p:cNvSpPr>
          <p:nvPr>
            <p:ph type="title"/>
          </p:nvPr>
        </p:nvSpPr>
        <p:spPr/>
        <p:txBody>
          <a:bodyPr/>
          <a:lstStyle/>
          <a:p>
            <a:r>
              <a:rPr lang="fr-FR" dirty="0"/>
              <a:t>Matière récupérée</a:t>
            </a:r>
            <a:endParaRPr lang="en-US" dirty="0"/>
          </a:p>
        </p:txBody>
      </p:sp>
      <p:pic>
        <p:nvPicPr>
          <p:cNvPr id="2" name="Picture 4" descr="Ouvrir la photo">
            <a:extLst>
              <a:ext uri="{FF2B5EF4-FFF2-40B4-BE49-F238E27FC236}">
                <a16:creationId xmlns:a16="http://schemas.microsoft.com/office/drawing/2014/main" id="{DA75D10E-57F1-D65A-968A-D948294945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872"/>
          <a:stretch/>
        </p:blipFill>
        <p:spPr bwMode="auto">
          <a:xfrm>
            <a:off x="18245104" y="4294143"/>
            <a:ext cx="4907009" cy="4854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ucune description disponible.">
            <a:extLst>
              <a:ext uri="{FF2B5EF4-FFF2-40B4-BE49-F238E27FC236}">
                <a16:creationId xmlns:a16="http://schemas.microsoft.com/office/drawing/2014/main" id="{88D08427-84DD-DA3E-4B33-EC158E979D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007" b="14842"/>
          <a:stretch/>
        </p:blipFill>
        <p:spPr bwMode="auto">
          <a:xfrm>
            <a:off x="2163735" y="4296176"/>
            <a:ext cx="4778601" cy="48519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Aucune description disponible.">
            <a:extLst>
              <a:ext uri="{FF2B5EF4-FFF2-40B4-BE49-F238E27FC236}">
                <a16:creationId xmlns:a16="http://schemas.microsoft.com/office/drawing/2014/main" id="{3E19BA4F-1E4E-7F5F-7FCF-71BED6DD71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785" b="7943"/>
          <a:stretch/>
        </p:blipFill>
        <p:spPr bwMode="auto">
          <a:xfrm>
            <a:off x="13180113" y="4291106"/>
            <a:ext cx="4714186" cy="4857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Aucune description disponible.">
            <a:extLst>
              <a:ext uri="{FF2B5EF4-FFF2-40B4-BE49-F238E27FC236}">
                <a16:creationId xmlns:a16="http://schemas.microsoft.com/office/drawing/2014/main" id="{90CC5F06-4B6E-D96D-E806-F487C904F0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9944" b="26620"/>
          <a:stretch/>
        </p:blipFill>
        <p:spPr bwMode="auto">
          <a:xfrm>
            <a:off x="7480636" y="4296177"/>
            <a:ext cx="5161177" cy="4851969"/>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texte 2">
            <a:extLst>
              <a:ext uri="{FF2B5EF4-FFF2-40B4-BE49-F238E27FC236}">
                <a16:creationId xmlns:a16="http://schemas.microsoft.com/office/drawing/2014/main" id="{44B7D5F1-4620-A9E8-A49F-574DCE20582C}"/>
              </a:ext>
            </a:extLst>
          </p:cNvPr>
          <p:cNvSpPr txBox="1">
            <a:spLocks/>
          </p:cNvSpPr>
          <p:nvPr/>
        </p:nvSpPr>
        <p:spPr>
          <a:xfrm>
            <a:off x="2328253" y="9243289"/>
            <a:ext cx="4066989" cy="2200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algn="ctr" hangingPunct="1"/>
            <a:r>
              <a:rPr lang="fr-CA" sz="3200" dirty="0">
                <a:solidFill>
                  <a:schemeClr val="accent1"/>
                </a:solidFill>
              </a:rPr>
              <a:t>PVC</a:t>
            </a:r>
          </a:p>
          <a:p>
            <a:pPr algn="ctr" hangingPunct="1"/>
            <a:endParaRPr lang="fr-CA" sz="3200" dirty="0">
              <a:solidFill>
                <a:schemeClr val="accent1"/>
              </a:solidFill>
            </a:endParaRPr>
          </a:p>
        </p:txBody>
      </p:sp>
      <p:sp>
        <p:nvSpPr>
          <p:cNvPr id="9" name="Espace réservé du texte 2">
            <a:extLst>
              <a:ext uri="{FF2B5EF4-FFF2-40B4-BE49-F238E27FC236}">
                <a16:creationId xmlns:a16="http://schemas.microsoft.com/office/drawing/2014/main" id="{91090072-4055-B29D-D321-AED499A812B7}"/>
              </a:ext>
            </a:extLst>
          </p:cNvPr>
          <p:cNvSpPr txBox="1">
            <a:spLocks/>
          </p:cNvSpPr>
          <p:nvPr/>
        </p:nvSpPr>
        <p:spPr>
          <a:xfrm>
            <a:off x="7776069" y="9228768"/>
            <a:ext cx="4066989" cy="2200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algn="ctr" hangingPunct="1"/>
            <a:r>
              <a:rPr lang="fr-CA" sz="3200">
                <a:solidFill>
                  <a:schemeClr val="accent1"/>
                </a:solidFill>
              </a:rPr>
              <a:t>Bois</a:t>
            </a:r>
          </a:p>
        </p:txBody>
      </p:sp>
      <p:sp>
        <p:nvSpPr>
          <p:cNvPr id="10" name="Espace réservé du texte 2">
            <a:extLst>
              <a:ext uri="{FF2B5EF4-FFF2-40B4-BE49-F238E27FC236}">
                <a16:creationId xmlns:a16="http://schemas.microsoft.com/office/drawing/2014/main" id="{46211C87-D3E1-2AAE-6CAC-1064F61DB1A4}"/>
              </a:ext>
            </a:extLst>
          </p:cNvPr>
          <p:cNvSpPr txBox="1">
            <a:spLocks/>
          </p:cNvSpPr>
          <p:nvPr/>
        </p:nvSpPr>
        <p:spPr>
          <a:xfrm>
            <a:off x="13494922" y="9198426"/>
            <a:ext cx="4235442" cy="2290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algn="ctr" hangingPunct="1"/>
            <a:r>
              <a:rPr lang="fr-CA" sz="3200">
                <a:solidFill>
                  <a:schemeClr val="accent1"/>
                </a:solidFill>
              </a:rPr>
              <a:t>Verre</a:t>
            </a:r>
          </a:p>
        </p:txBody>
      </p:sp>
      <p:sp>
        <p:nvSpPr>
          <p:cNvPr id="11" name="Espace réservé du texte 2">
            <a:extLst>
              <a:ext uri="{FF2B5EF4-FFF2-40B4-BE49-F238E27FC236}">
                <a16:creationId xmlns:a16="http://schemas.microsoft.com/office/drawing/2014/main" id="{A271BDF5-7657-71B0-1C69-0B88656AA34F}"/>
              </a:ext>
            </a:extLst>
          </p:cNvPr>
          <p:cNvSpPr txBox="1">
            <a:spLocks/>
          </p:cNvSpPr>
          <p:nvPr/>
        </p:nvSpPr>
        <p:spPr>
          <a:xfrm>
            <a:off x="18665113" y="9288152"/>
            <a:ext cx="4066989" cy="2200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algn="ctr" hangingPunct="1"/>
            <a:r>
              <a:rPr lang="fr-CA" sz="3200">
                <a:solidFill>
                  <a:schemeClr val="accent1"/>
                </a:solidFill>
              </a:rPr>
              <a:t>Métal</a:t>
            </a:r>
          </a:p>
        </p:txBody>
      </p:sp>
    </p:spTree>
    <p:extLst>
      <p:ext uri="{BB962C8B-B14F-4D97-AF65-F5344CB8AC3E}">
        <p14:creationId xmlns:p14="http://schemas.microsoft.com/office/powerpoint/2010/main" val="32025245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EE3775-05ED-CC69-317A-30609CD04ADF}"/>
              </a:ext>
            </a:extLst>
          </p:cNvPr>
          <p:cNvSpPr>
            <a:spLocks noGrp="1"/>
          </p:cNvSpPr>
          <p:nvPr>
            <p:ph type="title"/>
          </p:nvPr>
        </p:nvSpPr>
        <p:spPr/>
        <p:txBody>
          <a:bodyPr/>
          <a:lstStyle/>
          <a:p>
            <a:r>
              <a:rPr lang="fr-FR" dirty="0"/>
              <a:t>Quantité récupérée</a:t>
            </a:r>
            <a:endParaRPr lang="en-US" dirty="0"/>
          </a:p>
        </p:txBody>
      </p:sp>
      <p:graphicFrame>
        <p:nvGraphicFramePr>
          <p:cNvPr id="15" name="Graphique 14">
            <a:extLst>
              <a:ext uri="{FF2B5EF4-FFF2-40B4-BE49-F238E27FC236}">
                <a16:creationId xmlns:a16="http://schemas.microsoft.com/office/drawing/2014/main" id="{F6DF0294-A9F3-3DDF-9662-0E3C5F6AFCF1}"/>
              </a:ext>
            </a:extLst>
          </p:cNvPr>
          <p:cNvGraphicFramePr>
            <a:graphicFrameLocks/>
          </p:cNvGraphicFramePr>
          <p:nvPr>
            <p:extLst>
              <p:ext uri="{D42A27DB-BD31-4B8C-83A1-F6EECF244321}">
                <p14:modId xmlns:p14="http://schemas.microsoft.com/office/powerpoint/2010/main" val="2956364607"/>
              </p:ext>
            </p:extLst>
          </p:nvPr>
        </p:nvGraphicFramePr>
        <p:xfrm>
          <a:off x="1246733" y="4416277"/>
          <a:ext cx="17144245" cy="8031362"/>
        </p:xfrm>
        <a:graphic>
          <a:graphicData uri="http://schemas.openxmlformats.org/drawingml/2006/chart">
            <c:chart xmlns:c="http://schemas.openxmlformats.org/drawingml/2006/chart" xmlns:r="http://schemas.openxmlformats.org/officeDocument/2006/relationships" r:id="rId3"/>
          </a:graphicData>
        </a:graphic>
      </p:graphicFrame>
      <p:sp>
        <p:nvSpPr>
          <p:cNvPr id="18" name="Espace réservé du texte 2">
            <a:extLst>
              <a:ext uri="{FF2B5EF4-FFF2-40B4-BE49-F238E27FC236}">
                <a16:creationId xmlns:a16="http://schemas.microsoft.com/office/drawing/2014/main" id="{81D02A17-3A2C-CFD7-2B53-1A7481DDB3C8}"/>
              </a:ext>
            </a:extLst>
          </p:cNvPr>
          <p:cNvSpPr txBox="1">
            <a:spLocks/>
          </p:cNvSpPr>
          <p:nvPr/>
        </p:nvSpPr>
        <p:spPr>
          <a:xfrm>
            <a:off x="15645743" y="6096000"/>
            <a:ext cx="5709308" cy="294042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rmAutofit fontScale="85000" lnSpcReduction="20000"/>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hangingPunct="1"/>
            <a:r>
              <a:rPr lang="fr-CA" sz="4400" dirty="0">
                <a:solidFill>
                  <a:schemeClr val="accent1"/>
                </a:solidFill>
              </a:rPr>
              <a:t>Au total : 17,3 tonnes démantelés</a:t>
            </a:r>
          </a:p>
          <a:p>
            <a:pPr hangingPunct="1"/>
            <a:endParaRPr lang="fr-CA" sz="4400" dirty="0">
              <a:solidFill>
                <a:schemeClr val="accent1"/>
              </a:solidFill>
            </a:endParaRPr>
          </a:p>
          <a:p>
            <a:pPr hangingPunct="1"/>
            <a:r>
              <a:rPr lang="fr-CA" sz="4400" dirty="0">
                <a:solidFill>
                  <a:schemeClr val="accent1"/>
                </a:solidFill>
              </a:rPr>
              <a:t>Dont 14,7 tonnes de matériaux recyclables ou valorisables</a:t>
            </a:r>
          </a:p>
        </p:txBody>
      </p:sp>
    </p:spTree>
    <p:extLst>
      <p:ext uri="{BB962C8B-B14F-4D97-AF65-F5344CB8AC3E}">
        <p14:creationId xmlns:p14="http://schemas.microsoft.com/office/powerpoint/2010/main" val="36890733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fade">
                                      <p:cBhvr>
                                        <p:cTn id="12" dur="500"/>
                                        <p:tgtEl>
                                          <p:spTgt spid="15">
                                            <p:graphicEl>
                                              <a:chart seriesIdx="-3" categoryIdx="-3" bldStep="gridLegen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graphicEl>
                                              <a:chart seriesIdx="-4" categoryIdx="0" bldStep="category"/>
                                            </p:graphicEl>
                                          </p:spTgt>
                                        </p:tgtEl>
                                        <p:attrNameLst>
                                          <p:attrName>style.visibility</p:attrName>
                                        </p:attrNameLst>
                                      </p:cBhvr>
                                      <p:to>
                                        <p:strVal val="visible"/>
                                      </p:to>
                                    </p:set>
                                    <p:animEffect transition="in" filter="fade">
                                      <p:cBhvr>
                                        <p:cTn id="17" dur="500"/>
                                        <p:tgtEl>
                                          <p:spTgt spid="15">
                                            <p:graphicEl>
                                              <a:chart seriesIdx="-4" categoryIdx="0"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graphicEl>
                                              <a:chart seriesIdx="-4" categoryIdx="1" bldStep="category"/>
                                            </p:graphicEl>
                                          </p:spTgt>
                                        </p:tgtEl>
                                        <p:attrNameLst>
                                          <p:attrName>style.visibility</p:attrName>
                                        </p:attrNameLst>
                                      </p:cBhvr>
                                      <p:to>
                                        <p:strVal val="visible"/>
                                      </p:to>
                                    </p:set>
                                    <p:animEffect transition="in" filter="fade">
                                      <p:cBhvr>
                                        <p:cTn id="22" dur="500"/>
                                        <p:tgtEl>
                                          <p:spTgt spid="15">
                                            <p:graphicEl>
                                              <a:chart seriesIdx="-4" categoryIdx="1"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graphicEl>
                                              <a:chart seriesIdx="-4" categoryIdx="2" bldStep="category"/>
                                            </p:graphicEl>
                                          </p:spTgt>
                                        </p:tgtEl>
                                        <p:attrNameLst>
                                          <p:attrName>style.visibility</p:attrName>
                                        </p:attrNameLst>
                                      </p:cBhvr>
                                      <p:to>
                                        <p:strVal val="visible"/>
                                      </p:to>
                                    </p:set>
                                    <p:animEffect transition="in" filter="fade">
                                      <p:cBhvr>
                                        <p:cTn id="27" dur="500"/>
                                        <p:tgtEl>
                                          <p:spTgt spid="15">
                                            <p:graphicEl>
                                              <a:chart seriesIdx="-4" categoryIdx="2" bldStep="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graphicEl>
                                              <a:chart seriesIdx="-4" categoryIdx="3" bldStep="category"/>
                                            </p:graphicEl>
                                          </p:spTgt>
                                        </p:tgtEl>
                                        <p:attrNameLst>
                                          <p:attrName>style.visibility</p:attrName>
                                        </p:attrNameLst>
                                      </p:cBhvr>
                                      <p:to>
                                        <p:strVal val="visible"/>
                                      </p:to>
                                    </p:set>
                                    <p:animEffect transition="in" filter="fade">
                                      <p:cBhvr>
                                        <p:cTn id="32" dur="500"/>
                                        <p:tgtEl>
                                          <p:spTgt spid="15">
                                            <p:graphicEl>
                                              <a:chart seriesIdx="-4" categoryIdx="3" bldStep="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graphicEl>
                                              <a:chart seriesIdx="-4" categoryIdx="4" bldStep="category"/>
                                            </p:graphicEl>
                                          </p:spTgt>
                                        </p:tgtEl>
                                        <p:attrNameLst>
                                          <p:attrName>style.visibility</p:attrName>
                                        </p:attrNameLst>
                                      </p:cBhvr>
                                      <p:to>
                                        <p:strVal val="visible"/>
                                      </p:to>
                                    </p:set>
                                    <p:animEffect transition="in" filter="fade">
                                      <p:cBhvr>
                                        <p:cTn id="37" dur="500"/>
                                        <p:tgtEl>
                                          <p:spTgt spid="15">
                                            <p:graphicEl>
                                              <a:chart seriesIdx="-4" categoryIdx="4" bldStep="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graphicEl>
                                              <a:chart seriesIdx="-4" categoryIdx="5" bldStep="category"/>
                                            </p:graphicEl>
                                          </p:spTgt>
                                        </p:tgtEl>
                                        <p:attrNameLst>
                                          <p:attrName>style.visibility</p:attrName>
                                        </p:attrNameLst>
                                      </p:cBhvr>
                                      <p:to>
                                        <p:strVal val="visible"/>
                                      </p:to>
                                    </p:set>
                                    <p:animEffect transition="in" filter="fade">
                                      <p:cBhvr>
                                        <p:cTn id="42" dur="500"/>
                                        <p:tgtEl>
                                          <p:spTgt spid="15">
                                            <p:graphicEl>
                                              <a:chart seriesIdx="-4" categoryIdx="5" bldStep="category"/>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graphicEl>
                                              <a:chart seriesIdx="-4" categoryIdx="6" bldStep="category"/>
                                            </p:graphicEl>
                                          </p:spTgt>
                                        </p:tgtEl>
                                        <p:attrNameLst>
                                          <p:attrName>style.visibility</p:attrName>
                                        </p:attrNameLst>
                                      </p:cBhvr>
                                      <p:to>
                                        <p:strVal val="visible"/>
                                      </p:to>
                                    </p:set>
                                    <p:animEffect transition="in" filter="fade">
                                      <p:cBhvr>
                                        <p:cTn id="47" dur="500"/>
                                        <p:tgtEl>
                                          <p:spTgt spid="15">
                                            <p:graphicEl>
                                              <a:chart seriesIdx="-4" categoryIdx="6" bldStep="category"/>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graphicEl>
                                              <a:chart seriesIdx="-4" categoryIdx="7" bldStep="category"/>
                                            </p:graphicEl>
                                          </p:spTgt>
                                        </p:tgtEl>
                                        <p:attrNameLst>
                                          <p:attrName>style.visibility</p:attrName>
                                        </p:attrNameLst>
                                      </p:cBhvr>
                                      <p:to>
                                        <p:strVal val="visible"/>
                                      </p:to>
                                    </p:set>
                                    <p:animEffect transition="in" filter="fade">
                                      <p:cBhvr>
                                        <p:cTn id="52" dur="500"/>
                                        <p:tgtEl>
                                          <p:spTgt spid="15">
                                            <p:graphicEl>
                                              <a:chart seriesIdx="-4" categoryIdx="7" bldStep="category"/>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graphicEl>
                                              <a:chart seriesIdx="-4" categoryIdx="8" bldStep="category"/>
                                            </p:graphicEl>
                                          </p:spTgt>
                                        </p:tgtEl>
                                        <p:attrNameLst>
                                          <p:attrName>style.visibility</p:attrName>
                                        </p:attrNameLst>
                                      </p:cBhvr>
                                      <p:to>
                                        <p:strVal val="visible"/>
                                      </p:to>
                                    </p:set>
                                    <p:animEffect transition="in" filter="fade">
                                      <p:cBhvr>
                                        <p:cTn id="57" dur="500"/>
                                        <p:tgtEl>
                                          <p:spTgt spid="15">
                                            <p:graphicEl>
                                              <a:chart seriesIdx="-4" categoryIdx="8" bldStep="category"/>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graphicEl>
                                              <a:chart seriesIdx="-4" categoryIdx="9" bldStep="category"/>
                                            </p:graphicEl>
                                          </p:spTgt>
                                        </p:tgtEl>
                                        <p:attrNameLst>
                                          <p:attrName>style.visibility</p:attrName>
                                        </p:attrNameLst>
                                      </p:cBhvr>
                                      <p:to>
                                        <p:strVal val="visible"/>
                                      </p:to>
                                    </p:set>
                                    <p:animEffect transition="in" filter="fade">
                                      <p:cBhvr>
                                        <p:cTn id="62" dur="500"/>
                                        <p:tgtEl>
                                          <p:spTgt spid="15">
                                            <p:graphicEl>
                                              <a:chart seriesIdx="-4" categoryIdx="9"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category"/>
        </p:bldSub>
      </p:bldGraphic>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EE3775-05ED-CC69-317A-30609CD04ADF}"/>
              </a:ext>
            </a:extLst>
          </p:cNvPr>
          <p:cNvSpPr>
            <a:spLocks noGrp="1"/>
          </p:cNvSpPr>
          <p:nvPr>
            <p:ph type="title"/>
          </p:nvPr>
        </p:nvSpPr>
        <p:spPr/>
        <p:txBody>
          <a:bodyPr/>
          <a:lstStyle/>
          <a:p>
            <a:r>
              <a:rPr lang="fr-FR" dirty="0"/>
              <a:t>Redevance pour accueil </a:t>
            </a:r>
            <a:endParaRPr lang="en-US" dirty="0"/>
          </a:p>
        </p:txBody>
      </p:sp>
      <p:graphicFrame>
        <p:nvGraphicFramePr>
          <p:cNvPr id="2" name="Graphique 1">
            <a:extLst>
              <a:ext uri="{FF2B5EF4-FFF2-40B4-BE49-F238E27FC236}">
                <a16:creationId xmlns:a16="http://schemas.microsoft.com/office/drawing/2014/main" id="{F41E5AF3-4581-2643-DE8A-A2ACB7846D81}"/>
              </a:ext>
            </a:extLst>
          </p:cNvPr>
          <p:cNvGraphicFramePr>
            <a:graphicFrameLocks/>
          </p:cNvGraphicFramePr>
          <p:nvPr>
            <p:extLst>
              <p:ext uri="{D42A27DB-BD31-4B8C-83A1-F6EECF244321}">
                <p14:modId xmlns:p14="http://schemas.microsoft.com/office/powerpoint/2010/main" val="2565067054"/>
              </p:ext>
            </p:extLst>
          </p:nvPr>
        </p:nvGraphicFramePr>
        <p:xfrm>
          <a:off x="1526125" y="4618505"/>
          <a:ext cx="14083554" cy="68664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828509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fade">
                                      <p:cBhvr>
                                        <p:cTn id="7" dur="500"/>
                                        <p:tgtEl>
                                          <p:spTgt spid="2">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chart seriesIdx="-4" categoryIdx="0" bldStep="category"/>
                                            </p:graphicEl>
                                          </p:spTgt>
                                        </p:tgtEl>
                                        <p:attrNameLst>
                                          <p:attrName>style.visibility</p:attrName>
                                        </p:attrNameLst>
                                      </p:cBhvr>
                                      <p:to>
                                        <p:strVal val="visible"/>
                                      </p:to>
                                    </p:set>
                                    <p:animEffect transition="in" filter="fade">
                                      <p:cBhvr>
                                        <p:cTn id="12" dur="500"/>
                                        <p:tgtEl>
                                          <p:spTgt spid="2">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chart seriesIdx="-4" categoryIdx="1" bldStep="category"/>
                                            </p:graphicEl>
                                          </p:spTgt>
                                        </p:tgtEl>
                                        <p:attrNameLst>
                                          <p:attrName>style.visibility</p:attrName>
                                        </p:attrNameLst>
                                      </p:cBhvr>
                                      <p:to>
                                        <p:strVal val="visible"/>
                                      </p:to>
                                    </p:set>
                                    <p:animEffect transition="in" filter="fade">
                                      <p:cBhvr>
                                        <p:cTn id="17" dur="500"/>
                                        <p:tgtEl>
                                          <p:spTgt spid="2">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graphicEl>
                                              <a:chart seriesIdx="-4" categoryIdx="2" bldStep="category"/>
                                            </p:graphicEl>
                                          </p:spTgt>
                                        </p:tgtEl>
                                        <p:attrNameLst>
                                          <p:attrName>style.visibility</p:attrName>
                                        </p:attrNameLst>
                                      </p:cBhvr>
                                      <p:to>
                                        <p:strVal val="visible"/>
                                      </p:to>
                                    </p:set>
                                    <p:animEffect transition="in" filter="fade">
                                      <p:cBhvr>
                                        <p:cTn id="22" dur="500"/>
                                        <p:tgtEl>
                                          <p:spTgt spid="2">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graphicEl>
                                              <a:chart seriesIdx="-4" categoryIdx="3" bldStep="category"/>
                                            </p:graphicEl>
                                          </p:spTgt>
                                        </p:tgtEl>
                                        <p:attrNameLst>
                                          <p:attrName>style.visibility</p:attrName>
                                        </p:attrNameLst>
                                      </p:cBhvr>
                                      <p:to>
                                        <p:strVal val="visible"/>
                                      </p:to>
                                    </p:set>
                                    <p:animEffect transition="in" filter="fade">
                                      <p:cBhvr>
                                        <p:cTn id="27" dur="500"/>
                                        <p:tgtEl>
                                          <p:spTgt spid="2">
                                            <p:graphicEl>
                                              <a:chart seriesIdx="-4" categoryIdx="3" bldStep="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graphicEl>
                                              <a:chart seriesIdx="-4" categoryIdx="4" bldStep="category"/>
                                            </p:graphicEl>
                                          </p:spTgt>
                                        </p:tgtEl>
                                        <p:attrNameLst>
                                          <p:attrName>style.visibility</p:attrName>
                                        </p:attrNameLst>
                                      </p:cBhvr>
                                      <p:to>
                                        <p:strVal val="visible"/>
                                      </p:to>
                                    </p:set>
                                    <p:animEffect transition="in" filter="fade">
                                      <p:cBhvr>
                                        <p:cTn id="32" dur="500"/>
                                        <p:tgtEl>
                                          <p:spTgt spid="2">
                                            <p:graphicEl>
                                              <a:chart seriesIdx="-4" categoryIdx="4"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category"/>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854BD62-A1A1-7DC3-DDDC-A995F3967C62}"/>
              </a:ext>
            </a:extLst>
          </p:cNvPr>
          <p:cNvSpPr>
            <a:spLocks noGrp="1"/>
          </p:cNvSpPr>
          <p:nvPr>
            <p:ph type="body" sz="quarter" idx="22"/>
          </p:nvPr>
        </p:nvSpPr>
        <p:spPr/>
        <p:txBody>
          <a:bodyPr>
            <a:normAutofit lnSpcReduction="10000"/>
          </a:bodyPr>
          <a:lstStyle/>
          <a:p>
            <a:endParaRPr lang="en-US"/>
          </a:p>
        </p:txBody>
      </p:sp>
      <p:sp>
        <p:nvSpPr>
          <p:cNvPr id="4" name="Titre 3">
            <a:extLst>
              <a:ext uri="{FF2B5EF4-FFF2-40B4-BE49-F238E27FC236}">
                <a16:creationId xmlns:a16="http://schemas.microsoft.com/office/drawing/2014/main" id="{5AF7D8EB-720E-BE5B-61ED-33D109295334}"/>
              </a:ext>
            </a:extLst>
          </p:cNvPr>
          <p:cNvSpPr>
            <a:spLocks noGrp="1"/>
          </p:cNvSpPr>
          <p:nvPr>
            <p:ph type="title"/>
          </p:nvPr>
        </p:nvSpPr>
        <p:spPr/>
        <p:txBody>
          <a:bodyPr/>
          <a:lstStyle/>
          <a:p>
            <a:r>
              <a:rPr lang="fr-FR" dirty="0"/>
              <a:t>Conclusion</a:t>
            </a:r>
            <a:endParaRPr lang="en-US" dirty="0"/>
          </a:p>
        </p:txBody>
      </p:sp>
      <p:sp>
        <p:nvSpPr>
          <p:cNvPr id="5" name="Espace réservé du texte 4">
            <a:extLst>
              <a:ext uri="{FF2B5EF4-FFF2-40B4-BE49-F238E27FC236}">
                <a16:creationId xmlns:a16="http://schemas.microsoft.com/office/drawing/2014/main" id="{A79F38FF-1B40-CB33-7C89-7F448E03911F}"/>
              </a:ext>
            </a:extLst>
          </p:cNvPr>
          <p:cNvSpPr>
            <a:spLocks noGrp="1"/>
          </p:cNvSpPr>
          <p:nvPr>
            <p:ph type="body" sz="quarter" idx="1"/>
          </p:nvPr>
        </p:nvSpPr>
        <p:spPr/>
        <p:txBody>
          <a:bodyPr/>
          <a:lstStyle/>
          <a:p>
            <a:endParaRPr lang="en-US"/>
          </a:p>
        </p:txBody>
      </p:sp>
    </p:spTree>
    <p:extLst>
      <p:ext uri="{BB962C8B-B14F-4D97-AF65-F5344CB8AC3E}">
        <p14:creationId xmlns:p14="http://schemas.microsoft.com/office/powerpoint/2010/main" val="175840212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4627FE-556B-49B2-82C8-7491F4DD8143}"/>
              </a:ext>
            </a:extLst>
          </p:cNvPr>
          <p:cNvSpPr>
            <a:spLocks noGrp="1"/>
          </p:cNvSpPr>
          <p:nvPr>
            <p:ph type="title"/>
          </p:nvPr>
        </p:nvSpPr>
        <p:spPr/>
        <p:txBody>
          <a:bodyPr/>
          <a:lstStyle/>
          <a:p>
            <a:r>
              <a:rPr lang="fr-CA" dirty="0"/>
              <a:t>Merci ! </a:t>
            </a:r>
          </a:p>
        </p:txBody>
      </p:sp>
      <p:sp>
        <p:nvSpPr>
          <p:cNvPr id="3" name="Espace réservé du texte 2">
            <a:extLst>
              <a:ext uri="{FF2B5EF4-FFF2-40B4-BE49-F238E27FC236}">
                <a16:creationId xmlns:a16="http://schemas.microsoft.com/office/drawing/2014/main" id="{2956B217-6F1B-40B9-ADA9-CFBD49BFBB75}"/>
              </a:ext>
            </a:extLst>
          </p:cNvPr>
          <p:cNvSpPr>
            <a:spLocks noGrp="1"/>
          </p:cNvSpPr>
          <p:nvPr>
            <p:ph type="body" sz="quarter" idx="1"/>
          </p:nvPr>
        </p:nvSpPr>
        <p:spPr/>
        <p:txBody>
          <a:bodyPr/>
          <a:lstStyle/>
          <a:p>
            <a:r>
              <a:rPr lang="fr-CA" dirty="0"/>
              <a:t>hortense.montoux@etsmtl.ca</a:t>
            </a:r>
          </a:p>
        </p:txBody>
      </p:sp>
    </p:spTree>
    <p:extLst>
      <p:ext uri="{BB962C8B-B14F-4D97-AF65-F5344CB8AC3E}">
        <p14:creationId xmlns:p14="http://schemas.microsoft.com/office/powerpoint/2010/main" val="337437971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331169A-D8B0-42B0-9AB0-900F47BAC1F2}"/>
              </a:ext>
            </a:extLst>
          </p:cNvPr>
          <p:cNvSpPr>
            <a:spLocks noGrp="1"/>
          </p:cNvSpPr>
          <p:nvPr>
            <p:ph type="title"/>
          </p:nvPr>
        </p:nvSpPr>
        <p:spPr>
          <a:xfrm>
            <a:off x="1246734" y="618644"/>
            <a:ext cx="18601125" cy="2559986"/>
          </a:xfrm>
        </p:spPr>
        <p:txBody>
          <a:bodyPr/>
          <a:lstStyle/>
          <a:p>
            <a:r>
              <a:rPr lang="fr-CA" dirty="0"/>
              <a:t>Bilan et enseignements du projet</a:t>
            </a:r>
          </a:p>
        </p:txBody>
      </p:sp>
      <p:sp>
        <p:nvSpPr>
          <p:cNvPr id="7" name="Espace réservé du texte 4">
            <a:extLst>
              <a:ext uri="{FF2B5EF4-FFF2-40B4-BE49-F238E27FC236}">
                <a16:creationId xmlns:a16="http://schemas.microsoft.com/office/drawing/2014/main" id="{25D5C2E1-3B9B-483E-911F-4229DD4D29C9}"/>
              </a:ext>
            </a:extLst>
          </p:cNvPr>
          <p:cNvSpPr>
            <a:spLocks noGrp="1"/>
          </p:cNvSpPr>
          <p:nvPr>
            <p:ph type="body" idx="1"/>
          </p:nvPr>
        </p:nvSpPr>
        <p:spPr>
          <a:xfrm>
            <a:off x="4205087" y="4384144"/>
            <a:ext cx="16515443" cy="8256012"/>
          </a:xfrm>
        </p:spPr>
        <p:txBody>
          <a:bodyPr lIns="50800" tIns="50800" rIns="50800" bIns="50800" anchor="t">
            <a:normAutofit/>
          </a:bodyPr>
          <a:lstStyle/>
          <a:p>
            <a:r>
              <a:rPr lang="fr-CA" dirty="0"/>
              <a:t>Gisement</a:t>
            </a:r>
          </a:p>
          <a:p>
            <a:r>
              <a:rPr lang="fr-CA" dirty="0"/>
              <a:t>Collecte</a:t>
            </a:r>
          </a:p>
          <a:p>
            <a:r>
              <a:rPr lang="fr-CA" dirty="0"/>
              <a:t>Démantèlement </a:t>
            </a:r>
          </a:p>
          <a:p>
            <a:r>
              <a:rPr lang="fr-CA" dirty="0"/>
              <a:t>Recyclage</a:t>
            </a:r>
          </a:p>
        </p:txBody>
      </p:sp>
    </p:spTree>
    <p:extLst>
      <p:ext uri="{BB962C8B-B14F-4D97-AF65-F5344CB8AC3E}">
        <p14:creationId xmlns:p14="http://schemas.microsoft.com/office/powerpoint/2010/main" val="386199232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2AD44839-A6A0-4B33-9F1B-E7260277E470}"/>
              </a:ext>
            </a:extLst>
          </p:cNvPr>
          <p:cNvPicPr>
            <a:picLocks noChangeAspect="1"/>
          </p:cNvPicPr>
          <p:nvPr/>
        </p:nvPicPr>
        <p:blipFill rotWithShape="1">
          <a:blip r:embed="rId3"/>
          <a:srcRect l="1346" t="9295" r="9845"/>
          <a:stretch/>
        </p:blipFill>
        <p:spPr>
          <a:xfrm>
            <a:off x="1649955" y="3810001"/>
            <a:ext cx="9511647" cy="8922447"/>
          </a:xfrm>
          <a:prstGeom prst="rect">
            <a:avLst/>
          </a:prstGeom>
        </p:spPr>
      </p:pic>
      <p:pic>
        <p:nvPicPr>
          <p:cNvPr id="26" name="Image 25">
            <a:extLst>
              <a:ext uri="{FF2B5EF4-FFF2-40B4-BE49-F238E27FC236}">
                <a16:creationId xmlns:a16="http://schemas.microsoft.com/office/drawing/2014/main" id="{7C66EF0D-C832-4DBC-ACF0-2E2F5D116CD0}"/>
              </a:ext>
            </a:extLst>
          </p:cNvPr>
          <p:cNvPicPr>
            <a:picLocks noChangeAspect="1"/>
          </p:cNvPicPr>
          <p:nvPr/>
        </p:nvPicPr>
        <p:blipFill>
          <a:blip r:embed="rId4"/>
          <a:stretch>
            <a:fillRect/>
          </a:stretch>
        </p:blipFill>
        <p:spPr>
          <a:xfrm>
            <a:off x="13852181" y="8430414"/>
            <a:ext cx="7545972" cy="2405961"/>
          </a:xfrm>
          <a:prstGeom prst="rect">
            <a:avLst/>
          </a:prstGeom>
        </p:spPr>
      </p:pic>
      <p:cxnSp>
        <p:nvCxnSpPr>
          <p:cNvPr id="34" name="Connecteur droit avec flèche 33">
            <a:extLst>
              <a:ext uri="{FF2B5EF4-FFF2-40B4-BE49-F238E27FC236}">
                <a16:creationId xmlns:a16="http://schemas.microsoft.com/office/drawing/2014/main" id="{DDD0480C-7213-4DB1-8DE6-72FBA650985E}"/>
              </a:ext>
            </a:extLst>
          </p:cNvPr>
          <p:cNvCxnSpPr>
            <a:cxnSpLocks/>
          </p:cNvCxnSpPr>
          <p:nvPr/>
        </p:nvCxnSpPr>
        <p:spPr>
          <a:xfrm>
            <a:off x="16478775" y="6757468"/>
            <a:ext cx="1146391" cy="0"/>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36" name="Rectangle 35">
            <a:extLst>
              <a:ext uri="{FF2B5EF4-FFF2-40B4-BE49-F238E27FC236}">
                <a16:creationId xmlns:a16="http://schemas.microsoft.com/office/drawing/2014/main" id="{A4D96A1F-E3A3-4B0A-B4FD-7026A0B8678B}"/>
              </a:ext>
            </a:extLst>
          </p:cNvPr>
          <p:cNvSpPr/>
          <p:nvPr/>
        </p:nvSpPr>
        <p:spPr>
          <a:xfrm>
            <a:off x="12225703" y="4927601"/>
            <a:ext cx="11207908" cy="6548207"/>
          </a:xfrm>
          <a:prstGeom prst="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3600"/>
          </a:p>
        </p:txBody>
      </p:sp>
      <p:cxnSp>
        <p:nvCxnSpPr>
          <p:cNvPr id="39" name="Connecteur droit avec flèche 38">
            <a:extLst>
              <a:ext uri="{FF2B5EF4-FFF2-40B4-BE49-F238E27FC236}">
                <a16:creationId xmlns:a16="http://schemas.microsoft.com/office/drawing/2014/main" id="{1941FCD8-D021-4859-9305-2EFC31045815}"/>
              </a:ext>
            </a:extLst>
          </p:cNvPr>
          <p:cNvCxnSpPr>
            <a:cxnSpLocks/>
          </p:cNvCxnSpPr>
          <p:nvPr/>
        </p:nvCxnSpPr>
        <p:spPr>
          <a:xfrm flipV="1">
            <a:off x="6715380" y="6724664"/>
            <a:ext cx="5510323" cy="39737"/>
          </a:xfrm>
          <a:prstGeom prst="straightConnector1">
            <a:avLst/>
          </a:prstGeom>
          <a:noFill/>
          <a:ln>
            <a:solidFill>
              <a:srgbClr val="E30735"/>
            </a:solidFill>
            <a:prstDash val="dash"/>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41" name="Connecteur droit avec flèche 40">
            <a:extLst>
              <a:ext uri="{FF2B5EF4-FFF2-40B4-BE49-F238E27FC236}">
                <a16:creationId xmlns:a16="http://schemas.microsoft.com/office/drawing/2014/main" id="{55CC30B3-77BF-4729-8843-7BC90BD8F640}"/>
              </a:ext>
            </a:extLst>
          </p:cNvPr>
          <p:cNvCxnSpPr>
            <a:cxnSpLocks/>
          </p:cNvCxnSpPr>
          <p:nvPr/>
        </p:nvCxnSpPr>
        <p:spPr>
          <a:xfrm>
            <a:off x="7550099" y="9669356"/>
            <a:ext cx="4641901" cy="0"/>
          </a:xfrm>
          <a:prstGeom prst="straightConnector1">
            <a:avLst/>
          </a:prstGeom>
          <a:noFill/>
          <a:ln>
            <a:solidFill>
              <a:srgbClr val="E30735"/>
            </a:solidFill>
            <a:prstDash val="dash"/>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pic>
        <p:nvPicPr>
          <p:cNvPr id="13" name="Picture 10">
            <a:extLst>
              <a:ext uri="{FF2B5EF4-FFF2-40B4-BE49-F238E27FC236}">
                <a16:creationId xmlns:a16="http://schemas.microsoft.com/office/drawing/2014/main" id="{50D631D7-F096-BA0C-BED9-AC4D416DED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01988" y="6060623"/>
            <a:ext cx="511555" cy="730792"/>
          </a:xfrm>
          <a:prstGeom prst="rect">
            <a:avLst/>
          </a:prstGeom>
        </p:spPr>
      </p:pic>
      <p:pic>
        <p:nvPicPr>
          <p:cNvPr id="14" name="Picture 11">
            <a:extLst>
              <a:ext uri="{FF2B5EF4-FFF2-40B4-BE49-F238E27FC236}">
                <a16:creationId xmlns:a16="http://schemas.microsoft.com/office/drawing/2014/main" id="{FC3203AD-638B-035F-4F5F-657A911FFC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05063" y="9393581"/>
            <a:ext cx="511555" cy="730792"/>
          </a:xfrm>
          <a:prstGeom prst="rect">
            <a:avLst/>
          </a:prstGeom>
        </p:spPr>
      </p:pic>
      <p:sp>
        <p:nvSpPr>
          <p:cNvPr id="15" name="TextBox 36">
            <a:extLst>
              <a:ext uri="{FF2B5EF4-FFF2-40B4-BE49-F238E27FC236}">
                <a16:creationId xmlns:a16="http://schemas.microsoft.com/office/drawing/2014/main" id="{66A38046-8878-EE40-31BA-E993D77FD210}"/>
              </a:ext>
            </a:extLst>
          </p:cNvPr>
          <p:cNvSpPr txBox="1"/>
          <p:nvPr/>
        </p:nvSpPr>
        <p:spPr>
          <a:xfrm>
            <a:off x="4340533" y="9095828"/>
            <a:ext cx="2963163" cy="340927"/>
          </a:xfrm>
          <a:prstGeom prst="rect">
            <a:avLst/>
          </a:prstGeom>
        </p:spPr>
        <p:txBody>
          <a:bodyPr wrap="square" lIns="0" tIns="0" rIns="0" bIns="0" rtlCol="0" anchor="t">
            <a:spAutoFit/>
          </a:bodyPr>
          <a:lstStyle/>
          <a:p>
            <a:pPr>
              <a:lnSpc>
                <a:spcPts val="2376"/>
              </a:lnSpc>
            </a:pPr>
            <a:r>
              <a:rPr lang="en-US" sz="3733" spc="48">
                <a:solidFill>
                  <a:schemeClr val="accent6">
                    <a:lumMod val="75000"/>
                  </a:schemeClr>
                </a:solidFill>
                <a:latin typeface="Franklin Gothic Demi Cond" panose="020B0706030402020204" pitchFamily="34" charset="0"/>
              </a:rPr>
              <a:t>MIRABEL</a:t>
            </a:r>
          </a:p>
        </p:txBody>
      </p:sp>
      <p:sp>
        <p:nvSpPr>
          <p:cNvPr id="20" name="TextBox 19">
            <a:extLst>
              <a:ext uri="{FF2B5EF4-FFF2-40B4-BE49-F238E27FC236}">
                <a16:creationId xmlns:a16="http://schemas.microsoft.com/office/drawing/2014/main" id="{39027D0F-361B-A16B-1FEC-5C5CE566CA7A}"/>
              </a:ext>
            </a:extLst>
          </p:cNvPr>
          <p:cNvSpPr txBox="1"/>
          <p:nvPr/>
        </p:nvSpPr>
        <p:spPr>
          <a:xfrm>
            <a:off x="3609487" y="5226714"/>
            <a:ext cx="3526061" cy="948978"/>
          </a:xfrm>
          <a:prstGeom prst="rect">
            <a:avLst/>
          </a:prstGeom>
        </p:spPr>
        <p:txBody>
          <a:bodyPr wrap="square" lIns="0" tIns="0" rIns="0" bIns="0" rtlCol="0" anchor="t">
            <a:spAutoFit/>
          </a:bodyPr>
          <a:lstStyle/>
          <a:p>
            <a:pPr>
              <a:lnSpc>
                <a:spcPts val="3695"/>
              </a:lnSpc>
            </a:pPr>
            <a:r>
              <a:rPr lang="en-US" sz="3732" spc="73">
                <a:solidFill>
                  <a:schemeClr val="accent6">
                    <a:lumMod val="75000"/>
                  </a:schemeClr>
                </a:solidFill>
                <a:latin typeface="Franklin Gothic Demi Cond" panose="020B0706030402020204" pitchFamily="34" charset="0"/>
              </a:rPr>
              <a:t>SAINTE-AGATHE</a:t>
            </a:r>
          </a:p>
          <a:p>
            <a:pPr>
              <a:lnSpc>
                <a:spcPts val="3695"/>
              </a:lnSpc>
            </a:pPr>
            <a:r>
              <a:rPr lang="en-US" sz="3732" spc="73">
                <a:solidFill>
                  <a:schemeClr val="accent6">
                    <a:lumMod val="75000"/>
                  </a:schemeClr>
                </a:solidFill>
                <a:latin typeface="Franklin Gothic Demi Cond" panose="020B0706030402020204" pitchFamily="34" charset="0"/>
              </a:rPr>
              <a:t>-DES-MONTS</a:t>
            </a:r>
          </a:p>
        </p:txBody>
      </p:sp>
      <p:grpSp>
        <p:nvGrpSpPr>
          <p:cNvPr id="25" name="Group 15">
            <a:extLst>
              <a:ext uri="{FF2B5EF4-FFF2-40B4-BE49-F238E27FC236}">
                <a16:creationId xmlns:a16="http://schemas.microsoft.com/office/drawing/2014/main" id="{58C32599-839A-F7BB-F775-B8E08DEF40FB}"/>
              </a:ext>
            </a:extLst>
          </p:cNvPr>
          <p:cNvGrpSpPr/>
          <p:nvPr/>
        </p:nvGrpSpPr>
        <p:grpSpPr>
          <a:xfrm>
            <a:off x="17739264" y="4526559"/>
            <a:ext cx="6307988" cy="4259456"/>
            <a:chOff x="-887676" y="-144661"/>
            <a:chExt cx="6307988" cy="4259459"/>
          </a:xfrm>
        </p:grpSpPr>
        <p:sp>
          <p:nvSpPr>
            <p:cNvPr id="38" name="TextBox 18">
              <a:extLst>
                <a:ext uri="{FF2B5EF4-FFF2-40B4-BE49-F238E27FC236}">
                  <a16:creationId xmlns:a16="http://schemas.microsoft.com/office/drawing/2014/main" id="{142BAAE2-DDE0-FBD2-0CC3-43A8B5D33F9A}"/>
                </a:ext>
              </a:extLst>
            </p:cNvPr>
            <p:cNvSpPr txBox="1"/>
            <p:nvPr/>
          </p:nvSpPr>
          <p:spPr>
            <a:xfrm>
              <a:off x="0" y="-144661"/>
              <a:ext cx="4114802" cy="4259459"/>
            </a:xfrm>
            <a:prstGeom prst="rect">
              <a:avLst/>
            </a:prstGeom>
          </p:spPr>
          <p:txBody>
            <a:bodyPr lIns="67733" tIns="67733" rIns="67733" bIns="67733" rtlCol="0" anchor="ctr"/>
            <a:lstStyle/>
            <a:p>
              <a:pPr>
                <a:lnSpc>
                  <a:spcPts val="3032"/>
                </a:lnSpc>
              </a:pPr>
              <a:endParaRPr sz="3200"/>
            </a:p>
          </p:txBody>
        </p:sp>
        <p:sp>
          <p:nvSpPr>
            <p:cNvPr id="32" name="TextBox 19">
              <a:extLst>
                <a:ext uri="{FF2B5EF4-FFF2-40B4-BE49-F238E27FC236}">
                  <a16:creationId xmlns:a16="http://schemas.microsoft.com/office/drawing/2014/main" id="{658DB547-93EC-A294-9CAC-ADBCD394A68B}"/>
                </a:ext>
              </a:extLst>
            </p:cNvPr>
            <p:cNvSpPr txBox="1"/>
            <p:nvPr/>
          </p:nvSpPr>
          <p:spPr>
            <a:xfrm>
              <a:off x="-887676" y="2698328"/>
              <a:ext cx="6307988" cy="414985"/>
            </a:xfrm>
            <a:prstGeom prst="rect">
              <a:avLst/>
            </a:prstGeom>
          </p:spPr>
          <p:txBody>
            <a:bodyPr lIns="0" tIns="0" rIns="0" bIns="0" rtlCol="0" anchor="t">
              <a:spAutoFit/>
            </a:bodyPr>
            <a:lstStyle/>
            <a:p>
              <a:pPr>
                <a:lnSpc>
                  <a:spcPts val="3695"/>
                </a:lnSpc>
              </a:pPr>
              <a:r>
                <a:rPr lang="en-US" sz="1867" b="1" spc="73">
                  <a:solidFill>
                    <a:srgbClr val="000000"/>
                  </a:solidFill>
                </a:rPr>
                <a:t>(ÉCOCENTRE RÉGIONAL)</a:t>
              </a:r>
            </a:p>
          </p:txBody>
        </p:sp>
      </p:grpSp>
      <p:pic>
        <p:nvPicPr>
          <p:cNvPr id="2050" name="Picture 2" descr="MRC des Laurentides - C'est ici...vibrant et palpitant!">
            <a:extLst>
              <a:ext uri="{FF2B5EF4-FFF2-40B4-BE49-F238E27FC236}">
                <a16:creationId xmlns:a16="http://schemas.microsoft.com/office/drawing/2014/main" id="{555D6CDB-8C0D-BC77-34B1-E3AF126EDD8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29060" y="5925910"/>
            <a:ext cx="4408813" cy="1653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9">
            <a:extLst>
              <a:ext uri="{FF2B5EF4-FFF2-40B4-BE49-F238E27FC236}">
                <a16:creationId xmlns:a16="http://schemas.microsoft.com/office/drawing/2014/main" id="{4E64A97F-7BBF-40C5-88F0-A342D08E6829}"/>
              </a:ext>
            </a:extLst>
          </p:cNvPr>
          <p:cNvSpPr txBox="1"/>
          <p:nvPr/>
        </p:nvSpPr>
        <p:spPr>
          <a:xfrm>
            <a:off x="13393321" y="4652037"/>
            <a:ext cx="6307987" cy="474489"/>
          </a:xfrm>
          <a:prstGeom prst="rect">
            <a:avLst/>
          </a:prstGeom>
          <a:solidFill>
            <a:schemeClr val="bg1"/>
          </a:solidFill>
        </p:spPr>
        <p:txBody>
          <a:bodyPr wrap="square" lIns="0" tIns="0" rIns="0" bIns="0" rtlCol="0" anchor="t">
            <a:spAutoFit/>
          </a:bodyPr>
          <a:lstStyle/>
          <a:p>
            <a:pPr>
              <a:lnSpc>
                <a:spcPts val="3695"/>
              </a:lnSpc>
            </a:pPr>
            <a:r>
              <a:rPr lang="en-US" sz="3200" b="1" spc="85" dirty="0">
                <a:solidFill>
                  <a:schemeClr val="accent1"/>
                </a:solidFill>
              </a:rPr>
              <a:t>PARTENAIRES TECHNIQUES</a:t>
            </a:r>
          </a:p>
        </p:txBody>
      </p:sp>
      <p:sp>
        <p:nvSpPr>
          <p:cNvPr id="11" name="Espace réservé du numéro de diapositive 10">
            <a:extLst>
              <a:ext uri="{FF2B5EF4-FFF2-40B4-BE49-F238E27FC236}">
                <a16:creationId xmlns:a16="http://schemas.microsoft.com/office/drawing/2014/main" id="{D47449DA-8519-B4C2-4330-C1D8BE34F059}"/>
              </a:ext>
            </a:extLst>
          </p:cNvPr>
          <p:cNvSpPr>
            <a:spLocks noGrp="1"/>
          </p:cNvSpPr>
          <p:nvPr>
            <p:ph type="sldNum" sz="quarter" idx="2"/>
          </p:nvPr>
        </p:nvSpPr>
        <p:spPr/>
        <p:txBody>
          <a:bodyPr/>
          <a:lstStyle/>
          <a:p>
            <a:fld id="{B6F15528-21DE-4FAA-801E-634DDDAF4B2B}" type="slidenum">
              <a:rPr lang="en-US" smtClean="0"/>
              <a:pPr/>
              <a:t>5</a:t>
            </a:fld>
            <a:endParaRPr lang="en-US"/>
          </a:p>
        </p:txBody>
      </p:sp>
      <p:pic>
        <p:nvPicPr>
          <p:cNvPr id="1030" name="Picture 6" descr="Services aux entreprises | Recyclerie des Matériaux | Inter Action Travail">
            <a:extLst>
              <a:ext uri="{FF2B5EF4-FFF2-40B4-BE49-F238E27FC236}">
                <a16:creationId xmlns:a16="http://schemas.microsoft.com/office/drawing/2014/main" id="{BD0032DB-5624-D033-402C-4536C67434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21890" y="5596490"/>
            <a:ext cx="2352966" cy="24059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9">
            <a:extLst>
              <a:ext uri="{FF2B5EF4-FFF2-40B4-BE49-F238E27FC236}">
                <a16:creationId xmlns:a16="http://schemas.microsoft.com/office/drawing/2014/main" id="{FAE6A632-7E5C-39F2-BFA1-5601A0FF2A1C}"/>
              </a:ext>
            </a:extLst>
          </p:cNvPr>
          <p:cNvSpPr txBox="1"/>
          <p:nvPr/>
        </p:nvSpPr>
        <p:spPr>
          <a:xfrm>
            <a:off x="12695512" y="9441736"/>
            <a:ext cx="1121178" cy="474489"/>
          </a:xfrm>
          <a:prstGeom prst="rect">
            <a:avLst/>
          </a:prstGeom>
          <a:solidFill>
            <a:schemeClr val="bg1"/>
          </a:solidFill>
        </p:spPr>
        <p:txBody>
          <a:bodyPr wrap="square" lIns="0" tIns="0" rIns="0" bIns="0" rtlCol="0" anchor="t">
            <a:spAutoFit/>
          </a:bodyPr>
          <a:lstStyle/>
          <a:p>
            <a:pPr>
              <a:lnSpc>
                <a:spcPts val="3695"/>
              </a:lnSpc>
            </a:pPr>
            <a:r>
              <a:rPr lang="en-US" sz="3200" b="1" spc="85" dirty="0">
                <a:solidFill>
                  <a:schemeClr val="accent1"/>
                </a:solidFill>
              </a:rPr>
              <a:t>E&amp;M</a:t>
            </a:r>
          </a:p>
        </p:txBody>
      </p:sp>
      <p:sp>
        <p:nvSpPr>
          <p:cNvPr id="5" name="TextBox 19">
            <a:extLst>
              <a:ext uri="{FF2B5EF4-FFF2-40B4-BE49-F238E27FC236}">
                <a16:creationId xmlns:a16="http://schemas.microsoft.com/office/drawing/2014/main" id="{505090D1-E58A-F31B-5756-2948B2BEFC7F}"/>
              </a:ext>
            </a:extLst>
          </p:cNvPr>
          <p:cNvSpPr txBox="1"/>
          <p:nvPr/>
        </p:nvSpPr>
        <p:spPr>
          <a:xfrm>
            <a:off x="12657789" y="6582012"/>
            <a:ext cx="1121178" cy="474489"/>
          </a:xfrm>
          <a:prstGeom prst="rect">
            <a:avLst/>
          </a:prstGeom>
          <a:solidFill>
            <a:schemeClr val="bg1"/>
          </a:solidFill>
        </p:spPr>
        <p:txBody>
          <a:bodyPr wrap="square" lIns="0" tIns="0" rIns="0" bIns="0" rtlCol="0" anchor="t">
            <a:spAutoFit/>
          </a:bodyPr>
          <a:lstStyle/>
          <a:p>
            <a:pPr>
              <a:lnSpc>
                <a:spcPts val="3695"/>
              </a:lnSpc>
            </a:pPr>
            <a:r>
              <a:rPr lang="en-US" sz="3200" b="1" spc="85" dirty="0">
                <a:solidFill>
                  <a:schemeClr val="accent1"/>
                </a:solidFill>
              </a:rPr>
              <a:t>IAT</a:t>
            </a:r>
          </a:p>
        </p:txBody>
      </p:sp>
      <p:sp>
        <p:nvSpPr>
          <p:cNvPr id="8" name="Titre 3">
            <a:extLst>
              <a:ext uri="{FF2B5EF4-FFF2-40B4-BE49-F238E27FC236}">
                <a16:creationId xmlns:a16="http://schemas.microsoft.com/office/drawing/2014/main" id="{C7543AF5-45B4-F205-EC09-7FC745D5F516}"/>
              </a:ext>
            </a:extLst>
          </p:cNvPr>
          <p:cNvSpPr txBox="1">
            <a:spLocks/>
          </p:cNvSpPr>
          <p:nvPr/>
        </p:nvSpPr>
        <p:spPr>
          <a:xfrm>
            <a:off x="1298926" y="1857069"/>
            <a:ext cx="17144245" cy="2559986"/>
          </a:xfrm>
          <a:prstGeom prst="rect">
            <a:avLst/>
          </a:prstGeom>
        </p:spPr>
        <p:txBody>
          <a:bodyPr/>
          <a:lstStyle>
            <a:lvl1pPr marL="0" marR="0" indent="0" algn="l" defTabSz="2438338" latinLnBrk="0">
              <a:lnSpc>
                <a:spcPct val="80000"/>
              </a:lnSpc>
              <a:spcBef>
                <a:spcPts val="0"/>
              </a:spcBef>
              <a:spcAft>
                <a:spcPts val="0"/>
              </a:spcAft>
              <a:buClrTx/>
              <a:buSzTx/>
              <a:buFontTx/>
              <a:buNone/>
              <a:tabLst/>
              <a:defRPr sz="8500" b="1" i="0" u="none" strike="noStrike" cap="none" spc="-170" baseline="0">
                <a:solidFill>
                  <a:srgbClr val="002060"/>
                </a:solidFill>
                <a:uFillTx/>
                <a:latin typeface="+mj-lt"/>
                <a:ea typeface="Montserrat" panose="00000500000000000000" pitchFamily="2" charset="0"/>
                <a:cs typeface="Arial"/>
                <a:sym typeface="Arial"/>
              </a:defRPr>
            </a:lvl1pPr>
            <a:lvl2pPr marL="0" marR="0" indent="45720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Arial"/>
                <a:ea typeface="Arial"/>
                <a:cs typeface="Arial"/>
                <a:sym typeface="Arial"/>
              </a:defRPr>
            </a:lvl2pPr>
            <a:lvl3pPr marL="0" marR="0" indent="91440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Arial"/>
                <a:ea typeface="Arial"/>
                <a:cs typeface="Arial"/>
                <a:sym typeface="Arial"/>
              </a:defRPr>
            </a:lvl3pPr>
            <a:lvl4pPr marL="0" marR="0" indent="137160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Arial"/>
                <a:ea typeface="Arial"/>
                <a:cs typeface="Arial"/>
                <a:sym typeface="Arial"/>
              </a:defRPr>
            </a:lvl4pPr>
            <a:lvl5pPr marL="0" marR="0" indent="182880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Arial"/>
                <a:ea typeface="Arial"/>
                <a:cs typeface="Arial"/>
                <a:sym typeface="Arial"/>
              </a:defRPr>
            </a:lvl5pPr>
            <a:lvl6pPr marL="0" marR="0" indent="228600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Arial"/>
                <a:ea typeface="Arial"/>
                <a:cs typeface="Arial"/>
                <a:sym typeface="Arial"/>
              </a:defRPr>
            </a:lvl6pPr>
            <a:lvl7pPr marL="0" marR="0" indent="274320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Arial"/>
                <a:ea typeface="Arial"/>
                <a:cs typeface="Arial"/>
                <a:sym typeface="Arial"/>
              </a:defRPr>
            </a:lvl7pPr>
            <a:lvl8pPr marL="0" marR="0" indent="320040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Arial"/>
                <a:ea typeface="Arial"/>
                <a:cs typeface="Arial"/>
                <a:sym typeface="Arial"/>
              </a:defRPr>
            </a:lvl8pPr>
            <a:lvl9pPr marL="0" marR="0" indent="365760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Arial"/>
                <a:ea typeface="Arial"/>
                <a:cs typeface="Arial"/>
                <a:sym typeface="Arial"/>
              </a:defRPr>
            </a:lvl9pPr>
          </a:lstStyle>
          <a:p>
            <a:pPr hangingPunct="1"/>
            <a:r>
              <a:rPr lang="fr-FR" dirty="0"/>
              <a:t>Contexte</a:t>
            </a:r>
            <a:endParaRPr lang="en-US" dirty="0"/>
          </a:p>
        </p:txBody>
      </p:sp>
    </p:spTree>
    <p:extLst>
      <p:ext uri="{BB962C8B-B14F-4D97-AF65-F5344CB8AC3E}">
        <p14:creationId xmlns:p14="http://schemas.microsoft.com/office/powerpoint/2010/main" val="40762944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right)">
                                      <p:cBhvr>
                                        <p:cTn id="20" dur="500"/>
                                        <p:tgtEl>
                                          <p:spTgt spid="39"/>
                                        </p:tgtEl>
                                      </p:cBhvr>
                                    </p:animEffect>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right)">
                                      <p:cBhvr>
                                        <p:cTn id="24" dur="500"/>
                                        <p:tgtEl>
                                          <p:spTgt spid="41"/>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EE3775-05ED-CC69-317A-30609CD04ADF}"/>
              </a:ext>
            </a:extLst>
          </p:cNvPr>
          <p:cNvSpPr>
            <a:spLocks noGrp="1"/>
          </p:cNvSpPr>
          <p:nvPr>
            <p:ph type="title"/>
          </p:nvPr>
        </p:nvSpPr>
        <p:spPr/>
        <p:txBody>
          <a:bodyPr/>
          <a:lstStyle/>
          <a:p>
            <a:r>
              <a:rPr lang="fr-FR" dirty="0"/>
              <a:t>Chaine de valeur</a:t>
            </a:r>
            <a:endParaRPr lang="en-US" dirty="0"/>
          </a:p>
        </p:txBody>
      </p:sp>
      <p:sp>
        <p:nvSpPr>
          <p:cNvPr id="5" name="Espace réservé du texte 4">
            <a:extLst>
              <a:ext uri="{FF2B5EF4-FFF2-40B4-BE49-F238E27FC236}">
                <a16:creationId xmlns:a16="http://schemas.microsoft.com/office/drawing/2014/main" id="{4259B9FF-BC8A-1D63-4D82-FCEF4DD6BD64}"/>
              </a:ext>
            </a:extLst>
          </p:cNvPr>
          <p:cNvSpPr>
            <a:spLocks noGrp="1"/>
          </p:cNvSpPr>
          <p:nvPr>
            <p:ph type="body" idx="1"/>
          </p:nvPr>
        </p:nvSpPr>
        <p:spPr>
          <a:xfrm>
            <a:off x="1246734" y="11780428"/>
            <a:ext cx="16515443" cy="8256012"/>
          </a:xfrm>
        </p:spPr>
        <p:txBody>
          <a:bodyPr/>
          <a:lstStyle/>
          <a:p>
            <a:endParaRPr lang="en-US" dirty="0"/>
          </a:p>
        </p:txBody>
      </p:sp>
      <p:pic>
        <p:nvPicPr>
          <p:cNvPr id="8" name="Image 7" descr="Une image contenant texte, capture d’écran, Rectangle, nombre&#10;&#10;Description générée automatiquement">
            <a:extLst>
              <a:ext uri="{FF2B5EF4-FFF2-40B4-BE49-F238E27FC236}">
                <a16:creationId xmlns:a16="http://schemas.microsoft.com/office/drawing/2014/main" id="{F5C85056-64D6-5BED-C7E3-BC608375DD68}"/>
              </a:ext>
            </a:extLst>
          </p:cNvPr>
          <p:cNvPicPr>
            <a:picLocks noChangeAspect="1"/>
          </p:cNvPicPr>
          <p:nvPr/>
        </p:nvPicPr>
        <p:blipFill rotWithShape="1">
          <a:blip r:embed="rId3">
            <a:extLst>
              <a:ext uri="{28A0092B-C50C-407E-A947-70E740481C1C}">
                <a14:useLocalDpi xmlns:a14="http://schemas.microsoft.com/office/drawing/2010/main" val="0"/>
              </a:ext>
            </a:extLst>
          </a:blip>
          <a:srcRect r="70729"/>
          <a:stretch/>
        </p:blipFill>
        <p:spPr>
          <a:xfrm>
            <a:off x="796383" y="3178630"/>
            <a:ext cx="6671216" cy="8826557"/>
          </a:xfrm>
          <a:prstGeom prst="rect">
            <a:avLst/>
          </a:prstGeom>
        </p:spPr>
      </p:pic>
      <p:pic>
        <p:nvPicPr>
          <p:cNvPr id="9" name="Image 8" descr="Une image contenant texte, capture d’écran, Rectangle, nombre&#10;&#10;Description générée automatiquement">
            <a:extLst>
              <a:ext uri="{FF2B5EF4-FFF2-40B4-BE49-F238E27FC236}">
                <a16:creationId xmlns:a16="http://schemas.microsoft.com/office/drawing/2014/main" id="{0B1B228B-5871-5D1C-0EF3-300E122BFF18}"/>
              </a:ext>
            </a:extLst>
          </p:cNvPr>
          <p:cNvPicPr>
            <a:picLocks noChangeAspect="1"/>
          </p:cNvPicPr>
          <p:nvPr/>
        </p:nvPicPr>
        <p:blipFill rotWithShape="1">
          <a:blip r:embed="rId3">
            <a:extLst>
              <a:ext uri="{28A0092B-C50C-407E-A947-70E740481C1C}">
                <a14:useLocalDpi xmlns:a14="http://schemas.microsoft.com/office/drawing/2010/main" val="0"/>
              </a:ext>
            </a:extLst>
          </a:blip>
          <a:srcRect l="29271" r="47660"/>
          <a:stretch/>
        </p:blipFill>
        <p:spPr>
          <a:xfrm>
            <a:off x="7467599" y="3178630"/>
            <a:ext cx="5257801" cy="8826557"/>
          </a:xfrm>
          <a:prstGeom prst="rect">
            <a:avLst/>
          </a:prstGeom>
        </p:spPr>
      </p:pic>
      <p:pic>
        <p:nvPicPr>
          <p:cNvPr id="10" name="Image 9" descr="Une image contenant texte, capture d’écran, Rectangle, nombre&#10;&#10;Description générée automatiquement">
            <a:extLst>
              <a:ext uri="{FF2B5EF4-FFF2-40B4-BE49-F238E27FC236}">
                <a16:creationId xmlns:a16="http://schemas.microsoft.com/office/drawing/2014/main" id="{CBCF536E-3689-A409-A9A7-CB678EA4AF5C}"/>
              </a:ext>
            </a:extLst>
          </p:cNvPr>
          <p:cNvPicPr>
            <a:picLocks noChangeAspect="1"/>
          </p:cNvPicPr>
          <p:nvPr/>
        </p:nvPicPr>
        <p:blipFill rotWithShape="1">
          <a:blip r:embed="rId3">
            <a:extLst>
              <a:ext uri="{28A0092B-C50C-407E-A947-70E740481C1C}">
                <a14:useLocalDpi xmlns:a14="http://schemas.microsoft.com/office/drawing/2010/main" val="0"/>
              </a:ext>
            </a:extLst>
          </a:blip>
          <a:srcRect l="52341" r="28937"/>
          <a:stretch/>
        </p:blipFill>
        <p:spPr>
          <a:xfrm>
            <a:off x="12725400" y="3178629"/>
            <a:ext cx="4267200" cy="8826557"/>
          </a:xfrm>
          <a:prstGeom prst="rect">
            <a:avLst/>
          </a:prstGeom>
        </p:spPr>
      </p:pic>
      <p:pic>
        <p:nvPicPr>
          <p:cNvPr id="12" name="Image 11" descr="Une image contenant texte, capture d’écran, Rectangle, nombre&#10;&#10;Description générée automatiquement">
            <a:extLst>
              <a:ext uri="{FF2B5EF4-FFF2-40B4-BE49-F238E27FC236}">
                <a16:creationId xmlns:a16="http://schemas.microsoft.com/office/drawing/2014/main" id="{CBE77B99-758A-B6B0-F2CE-0A1471451430}"/>
              </a:ext>
            </a:extLst>
          </p:cNvPr>
          <p:cNvPicPr>
            <a:picLocks noChangeAspect="1"/>
          </p:cNvPicPr>
          <p:nvPr/>
        </p:nvPicPr>
        <p:blipFill rotWithShape="1">
          <a:blip r:embed="rId3">
            <a:extLst>
              <a:ext uri="{28A0092B-C50C-407E-A947-70E740481C1C}">
                <a14:useLocalDpi xmlns:a14="http://schemas.microsoft.com/office/drawing/2010/main" val="0"/>
              </a:ext>
            </a:extLst>
          </a:blip>
          <a:srcRect l="71065" r="1976"/>
          <a:stretch/>
        </p:blipFill>
        <p:spPr>
          <a:xfrm>
            <a:off x="16992600" y="3178629"/>
            <a:ext cx="6144666" cy="8826557"/>
          </a:xfrm>
          <a:prstGeom prst="rect">
            <a:avLst/>
          </a:prstGeom>
        </p:spPr>
      </p:pic>
    </p:spTree>
    <p:extLst>
      <p:ext uri="{BB962C8B-B14F-4D97-AF65-F5344CB8AC3E}">
        <p14:creationId xmlns:p14="http://schemas.microsoft.com/office/powerpoint/2010/main" val="10477623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854BD62-A1A1-7DC3-DDDC-A995F3967C62}"/>
              </a:ext>
            </a:extLst>
          </p:cNvPr>
          <p:cNvSpPr>
            <a:spLocks noGrp="1"/>
          </p:cNvSpPr>
          <p:nvPr>
            <p:ph type="body" sz="quarter" idx="22"/>
          </p:nvPr>
        </p:nvSpPr>
        <p:spPr/>
        <p:txBody>
          <a:bodyPr>
            <a:normAutofit lnSpcReduction="10000"/>
          </a:bodyPr>
          <a:lstStyle/>
          <a:p>
            <a:endParaRPr lang="en-US"/>
          </a:p>
        </p:txBody>
      </p:sp>
      <p:sp>
        <p:nvSpPr>
          <p:cNvPr id="4" name="Titre 3">
            <a:extLst>
              <a:ext uri="{FF2B5EF4-FFF2-40B4-BE49-F238E27FC236}">
                <a16:creationId xmlns:a16="http://schemas.microsoft.com/office/drawing/2014/main" id="{5AF7D8EB-720E-BE5B-61ED-33D109295334}"/>
              </a:ext>
            </a:extLst>
          </p:cNvPr>
          <p:cNvSpPr>
            <a:spLocks noGrp="1"/>
          </p:cNvSpPr>
          <p:nvPr>
            <p:ph type="title"/>
          </p:nvPr>
        </p:nvSpPr>
        <p:spPr/>
        <p:txBody>
          <a:bodyPr/>
          <a:lstStyle/>
          <a:p>
            <a:r>
              <a:rPr lang="fr-FR" dirty="0"/>
              <a:t>Gisement</a:t>
            </a:r>
            <a:endParaRPr lang="en-US" dirty="0"/>
          </a:p>
        </p:txBody>
      </p:sp>
      <p:sp>
        <p:nvSpPr>
          <p:cNvPr id="5" name="Espace réservé du texte 4">
            <a:extLst>
              <a:ext uri="{FF2B5EF4-FFF2-40B4-BE49-F238E27FC236}">
                <a16:creationId xmlns:a16="http://schemas.microsoft.com/office/drawing/2014/main" id="{A79F38FF-1B40-CB33-7C89-7F448E03911F}"/>
              </a:ext>
            </a:extLst>
          </p:cNvPr>
          <p:cNvSpPr>
            <a:spLocks noGrp="1"/>
          </p:cNvSpPr>
          <p:nvPr>
            <p:ph type="body" sz="quarter" idx="1"/>
          </p:nvPr>
        </p:nvSpPr>
        <p:spPr/>
        <p:txBody>
          <a:bodyPr/>
          <a:lstStyle/>
          <a:p>
            <a:endParaRPr lang="en-US"/>
          </a:p>
        </p:txBody>
      </p:sp>
    </p:spTree>
    <p:extLst>
      <p:ext uri="{BB962C8B-B14F-4D97-AF65-F5344CB8AC3E}">
        <p14:creationId xmlns:p14="http://schemas.microsoft.com/office/powerpoint/2010/main" val="25883995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EE3775-05ED-CC69-317A-30609CD04ADF}"/>
              </a:ext>
            </a:extLst>
          </p:cNvPr>
          <p:cNvSpPr>
            <a:spLocks noGrp="1"/>
          </p:cNvSpPr>
          <p:nvPr>
            <p:ph type="title"/>
          </p:nvPr>
        </p:nvSpPr>
        <p:spPr/>
        <p:txBody>
          <a:bodyPr/>
          <a:lstStyle/>
          <a:p>
            <a:r>
              <a:rPr lang="fr-FR" dirty="0"/>
              <a:t>Importations et exportations</a:t>
            </a:r>
            <a:endParaRPr lang="en-US" dirty="0"/>
          </a:p>
        </p:txBody>
      </p:sp>
      <p:graphicFrame>
        <p:nvGraphicFramePr>
          <p:cNvPr id="6" name="Graphique 5">
            <a:extLst>
              <a:ext uri="{FF2B5EF4-FFF2-40B4-BE49-F238E27FC236}">
                <a16:creationId xmlns:a16="http://schemas.microsoft.com/office/drawing/2014/main" id="{01B74F2B-B33C-54F2-CAA2-C689070C26C7}"/>
              </a:ext>
            </a:extLst>
          </p:cNvPr>
          <p:cNvGraphicFramePr/>
          <p:nvPr>
            <p:extLst>
              <p:ext uri="{D42A27DB-BD31-4B8C-83A1-F6EECF244321}">
                <p14:modId xmlns:p14="http://schemas.microsoft.com/office/powerpoint/2010/main" val="2226711330"/>
              </p:ext>
            </p:extLst>
          </p:nvPr>
        </p:nvGraphicFramePr>
        <p:xfrm>
          <a:off x="12115800" y="4323237"/>
          <a:ext cx="10363836" cy="71886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Graphique 1">
            <a:extLst>
              <a:ext uri="{FF2B5EF4-FFF2-40B4-BE49-F238E27FC236}">
                <a16:creationId xmlns:a16="http://schemas.microsoft.com/office/drawing/2014/main" id="{221F1EDF-6C14-97A6-C272-617BCEC3B5B7}"/>
              </a:ext>
            </a:extLst>
          </p:cNvPr>
          <p:cNvGraphicFramePr>
            <a:graphicFrameLocks/>
          </p:cNvGraphicFramePr>
          <p:nvPr>
            <p:extLst>
              <p:ext uri="{D42A27DB-BD31-4B8C-83A1-F6EECF244321}">
                <p14:modId xmlns:p14="http://schemas.microsoft.com/office/powerpoint/2010/main" val="901101388"/>
              </p:ext>
            </p:extLst>
          </p:nvPr>
        </p:nvGraphicFramePr>
        <p:xfrm>
          <a:off x="1001146" y="4323237"/>
          <a:ext cx="10047218" cy="7188610"/>
        </p:xfrm>
        <a:graphic>
          <a:graphicData uri="http://schemas.openxmlformats.org/drawingml/2006/chart">
            <c:chart xmlns:c="http://schemas.openxmlformats.org/drawingml/2006/chart" xmlns:r="http://schemas.openxmlformats.org/officeDocument/2006/relationships" r:id="rId5"/>
          </a:graphicData>
        </a:graphic>
      </p:graphicFrame>
      <p:sp>
        <p:nvSpPr>
          <p:cNvPr id="5" name="Espace réservé du texte 2">
            <a:extLst>
              <a:ext uri="{FF2B5EF4-FFF2-40B4-BE49-F238E27FC236}">
                <a16:creationId xmlns:a16="http://schemas.microsoft.com/office/drawing/2014/main" id="{0D709178-8F11-2B33-EF48-4323DFE77C5F}"/>
              </a:ext>
            </a:extLst>
          </p:cNvPr>
          <p:cNvSpPr txBox="1">
            <a:spLocks/>
          </p:cNvSpPr>
          <p:nvPr/>
        </p:nvSpPr>
        <p:spPr>
          <a:xfrm>
            <a:off x="9366915" y="12644658"/>
            <a:ext cx="5650170" cy="53576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rmAutofit fontScale="85000" lnSpcReduction="20000"/>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algn="ctr"/>
            <a:r>
              <a:rPr lang="en-US" sz="1400" dirty="0"/>
              <a:t>Source : </a:t>
            </a:r>
          </a:p>
          <a:p>
            <a:pPr algn="ctr"/>
            <a:r>
              <a:rPr lang="en-US" sz="1400" dirty="0"/>
              <a:t>Base de </a:t>
            </a:r>
            <a:r>
              <a:rPr lang="en-US" sz="1400" dirty="0" err="1"/>
              <a:t>données</a:t>
            </a:r>
            <a:r>
              <a:rPr lang="en-US" sz="1400" dirty="0"/>
              <a:t> des importations </a:t>
            </a:r>
            <a:r>
              <a:rPr lang="en-US" sz="1400" dirty="0" err="1"/>
              <a:t>canadiennes</a:t>
            </a:r>
            <a:endParaRPr lang="en-US" sz="1400" dirty="0"/>
          </a:p>
          <a:p>
            <a:pPr algn="ctr"/>
            <a:r>
              <a:rPr lang="en-US" sz="1400" dirty="0" err="1"/>
              <a:t>Statistique</a:t>
            </a:r>
            <a:r>
              <a:rPr lang="en-US" sz="1400" dirty="0"/>
              <a:t> Canada</a:t>
            </a:r>
          </a:p>
        </p:txBody>
      </p:sp>
    </p:spTree>
    <p:extLst>
      <p:ext uri="{BB962C8B-B14F-4D97-AF65-F5344CB8AC3E}">
        <p14:creationId xmlns:p14="http://schemas.microsoft.com/office/powerpoint/2010/main" val="19331032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2" grpId="0">
        <p:bldAsOne/>
      </p:bldGraphic>
    </p:bld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EE3775-05ED-CC69-317A-30609CD04ADF}"/>
              </a:ext>
            </a:extLst>
          </p:cNvPr>
          <p:cNvSpPr>
            <a:spLocks noGrp="1"/>
          </p:cNvSpPr>
          <p:nvPr>
            <p:ph type="title"/>
          </p:nvPr>
        </p:nvSpPr>
        <p:spPr/>
        <p:txBody>
          <a:bodyPr/>
          <a:lstStyle/>
          <a:p>
            <a:r>
              <a:rPr lang="fr-FR" dirty="0"/>
              <a:t>Importations et exportations</a:t>
            </a:r>
            <a:endParaRPr lang="en-US" dirty="0"/>
          </a:p>
        </p:txBody>
      </p:sp>
      <p:graphicFrame>
        <p:nvGraphicFramePr>
          <p:cNvPr id="2" name="Graphique 1">
            <a:extLst>
              <a:ext uri="{FF2B5EF4-FFF2-40B4-BE49-F238E27FC236}">
                <a16:creationId xmlns:a16="http://schemas.microsoft.com/office/drawing/2014/main" id="{F22C7C9C-C660-B136-F655-EB4DA186104E}"/>
              </a:ext>
            </a:extLst>
          </p:cNvPr>
          <p:cNvGraphicFramePr/>
          <p:nvPr>
            <p:extLst>
              <p:ext uri="{D42A27DB-BD31-4B8C-83A1-F6EECF244321}">
                <p14:modId xmlns:p14="http://schemas.microsoft.com/office/powerpoint/2010/main" val="2238452220"/>
              </p:ext>
            </p:extLst>
          </p:nvPr>
        </p:nvGraphicFramePr>
        <p:xfrm>
          <a:off x="1246734" y="4484738"/>
          <a:ext cx="14860236" cy="7319537"/>
        </p:xfrm>
        <a:graphic>
          <a:graphicData uri="http://schemas.openxmlformats.org/drawingml/2006/chart">
            <c:chart xmlns:c="http://schemas.openxmlformats.org/drawingml/2006/chart" xmlns:r="http://schemas.openxmlformats.org/officeDocument/2006/relationships" r:id="rId3"/>
          </a:graphicData>
        </a:graphic>
      </p:graphicFrame>
      <p:sp>
        <p:nvSpPr>
          <p:cNvPr id="5" name="Espace réservé du texte 2">
            <a:extLst>
              <a:ext uri="{FF2B5EF4-FFF2-40B4-BE49-F238E27FC236}">
                <a16:creationId xmlns:a16="http://schemas.microsoft.com/office/drawing/2014/main" id="{AB625032-EC06-C7DB-4762-30B28A188B9C}"/>
              </a:ext>
            </a:extLst>
          </p:cNvPr>
          <p:cNvSpPr txBox="1">
            <a:spLocks/>
          </p:cNvSpPr>
          <p:nvPr/>
        </p:nvSpPr>
        <p:spPr>
          <a:xfrm>
            <a:off x="16337690" y="7177844"/>
            <a:ext cx="6578339" cy="159531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rmAutofit/>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r>
              <a:rPr lang="en-US" sz="4400" dirty="0">
                <a:solidFill>
                  <a:schemeClr val="accent1"/>
                </a:solidFill>
              </a:rPr>
              <a:t>Importations : 742 M$</a:t>
            </a:r>
          </a:p>
          <a:p>
            <a:r>
              <a:rPr lang="en-US" sz="4400" dirty="0">
                <a:solidFill>
                  <a:schemeClr val="accent2"/>
                </a:solidFill>
              </a:rPr>
              <a:t>Exportations : 340 M$ </a:t>
            </a:r>
          </a:p>
        </p:txBody>
      </p:sp>
      <p:sp>
        <p:nvSpPr>
          <p:cNvPr id="8" name="Espace réservé du texte 2">
            <a:extLst>
              <a:ext uri="{FF2B5EF4-FFF2-40B4-BE49-F238E27FC236}">
                <a16:creationId xmlns:a16="http://schemas.microsoft.com/office/drawing/2014/main" id="{54EB2BCE-8B91-CAC7-2F5D-835F712731F3}"/>
              </a:ext>
            </a:extLst>
          </p:cNvPr>
          <p:cNvSpPr txBox="1">
            <a:spLocks/>
          </p:cNvSpPr>
          <p:nvPr/>
        </p:nvSpPr>
        <p:spPr>
          <a:xfrm>
            <a:off x="9366915" y="12644658"/>
            <a:ext cx="5650170" cy="53576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ormAutofit fontScale="85000" lnSpcReduction="20000"/>
          </a:bodyPr>
          <a:lstStyle>
            <a:lvl1pPr marL="0" marR="0" indent="0" algn="l" defTabSz="825500" latinLnBrk="0">
              <a:lnSpc>
                <a:spcPct val="100000"/>
              </a:lnSpc>
              <a:spcBef>
                <a:spcPts val="0"/>
              </a:spcBef>
              <a:spcAft>
                <a:spcPts val="0"/>
              </a:spcAft>
              <a:buClrTx/>
              <a:buSzTx/>
              <a:buFontTx/>
              <a:buNone/>
              <a:tabLst/>
              <a:defRPr sz="5500" b="1" i="0" u="none" strike="noStrike" cap="none" spc="0" baseline="0">
                <a:solidFill>
                  <a:schemeClr val="tx1"/>
                </a:solidFill>
                <a:uFillTx/>
                <a:latin typeface="+mn-lt"/>
                <a:ea typeface="Arial"/>
                <a:cs typeface="Arial"/>
                <a:sym typeface="Arial"/>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Arial"/>
                <a:cs typeface="Arial"/>
                <a:sym typeface="Arial"/>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9pPr>
          </a:lstStyle>
          <a:p>
            <a:pPr algn="ctr"/>
            <a:r>
              <a:rPr lang="en-US" sz="1400" dirty="0"/>
              <a:t>Source : </a:t>
            </a:r>
          </a:p>
          <a:p>
            <a:pPr algn="ctr"/>
            <a:r>
              <a:rPr lang="en-US" sz="1400" dirty="0"/>
              <a:t>Base de </a:t>
            </a:r>
            <a:r>
              <a:rPr lang="en-US" sz="1400" dirty="0" err="1"/>
              <a:t>données</a:t>
            </a:r>
            <a:r>
              <a:rPr lang="en-US" sz="1400" dirty="0"/>
              <a:t> des importations </a:t>
            </a:r>
            <a:r>
              <a:rPr lang="en-US" sz="1400" dirty="0" err="1"/>
              <a:t>canadiennes</a:t>
            </a:r>
            <a:endParaRPr lang="en-US" sz="1400" dirty="0"/>
          </a:p>
          <a:p>
            <a:pPr algn="ctr"/>
            <a:r>
              <a:rPr lang="en-US" sz="1400" dirty="0" err="1"/>
              <a:t>Statistique</a:t>
            </a:r>
            <a:r>
              <a:rPr lang="en-US" sz="1400" dirty="0"/>
              <a:t> Canada</a:t>
            </a:r>
          </a:p>
        </p:txBody>
      </p:sp>
    </p:spTree>
    <p:extLst>
      <p:ext uri="{BB962C8B-B14F-4D97-AF65-F5344CB8AC3E}">
        <p14:creationId xmlns:p14="http://schemas.microsoft.com/office/powerpoint/2010/main" val="18263784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fade">
                                      <p:cBhvr>
                                        <p:cTn id="7" dur="500"/>
                                        <p:tgtEl>
                                          <p:spTgt spid="2">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chart seriesIdx="-4" categoryIdx="0" bldStep="category"/>
                                            </p:graphicEl>
                                          </p:spTgt>
                                        </p:tgtEl>
                                        <p:attrNameLst>
                                          <p:attrName>style.visibility</p:attrName>
                                        </p:attrNameLst>
                                      </p:cBhvr>
                                      <p:to>
                                        <p:strVal val="visible"/>
                                      </p:to>
                                    </p:set>
                                    <p:animEffect transition="in" filter="fade">
                                      <p:cBhvr>
                                        <p:cTn id="12" dur="500"/>
                                        <p:tgtEl>
                                          <p:spTgt spid="2">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chart seriesIdx="-4" categoryIdx="1" bldStep="category"/>
                                            </p:graphicEl>
                                          </p:spTgt>
                                        </p:tgtEl>
                                        <p:attrNameLst>
                                          <p:attrName>style.visibility</p:attrName>
                                        </p:attrNameLst>
                                      </p:cBhvr>
                                      <p:to>
                                        <p:strVal val="visible"/>
                                      </p:to>
                                    </p:set>
                                    <p:animEffect transition="in" filter="fade">
                                      <p:cBhvr>
                                        <p:cTn id="17" dur="500"/>
                                        <p:tgtEl>
                                          <p:spTgt spid="2">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graphicEl>
                                              <a:chart seriesIdx="-4" categoryIdx="2" bldStep="category"/>
                                            </p:graphicEl>
                                          </p:spTgt>
                                        </p:tgtEl>
                                        <p:attrNameLst>
                                          <p:attrName>style.visibility</p:attrName>
                                        </p:attrNameLst>
                                      </p:cBhvr>
                                      <p:to>
                                        <p:strVal val="visible"/>
                                      </p:to>
                                    </p:set>
                                    <p:animEffect transition="in" filter="fade">
                                      <p:cBhvr>
                                        <p:cTn id="22" dur="500"/>
                                        <p:tgtEl>
                                          <p:spTgt spid="2">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graphicEl>
                                              <a:chart seriesIdx="-4" categoryIdx="3" bldStep="category"/>
                                            </p:graphicEl>
                                          </p:spTgt>
                                        </p:tgtEl>
                                        <p:attrNameLst>
                                          <p:attrName>style.visibility</p:attrName>
                                        </p:attrNameLst>
                                      </p:cBhvr>
                                      <p:to>
                                        <p:strVal val="visible"/>
                                      </p:to>
                                    </p:set>
                                    <p:animEffect transition="in" filter="fade">
                                      <p:cBhvr>
                                        <p:cTn id="27" dur="500"/>
                                        <p:tgtEl>
                                          <p:spTgt spid="2">
                                            <p:graphicEl>
                                              <a:chart seriesIdx="-4" categoryIdx="3" bldStep="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Chart bld="category"/>
        </p:bldSub>
      </p:bldGraphic>
      <p:bldP spid="5" grpId="0" animBg="1"/>
    </p:bldLst>
  </p:timing>
</p:sld>
</file>

<file path=ppt/theme/theme1.xml><?xml version="1.0" encoding="utf-8"?>
<a:theme xmlns:a="http://schemas.openxmlformats.org/drawingml/2006/main" name="21_BasicWhite">
  <a:themeElements>
    <a:clrScheme name="CERIEC">
      <a:dk1>
        <a:srgbClr val="003C7F"/>
      </a:dk1>
      <a:lt1>
        <a:srgbClr val="FFFFFF"/>
      </a:lt1>
      <a:dk2>
        <a:srgbClr val="0054A6"/>
      </a:dk2>
      <a:lt2>
        <a:srgbClr val="00AEEF"/>
      </a:lt2>
      <a:accent1>
        <a:srgbClr val="00AEEF"/>
      </a:accent1>
      <a:accent2>
        <a:srgbClr val="008FD5"/>
      </a:accent2>
      <a:accent3>
        <a:srgbClr val="0072BC"/>
      </a:accent3>
      <a:accent4>
        <a:srgbClr val="0054A6"/>
      </a:accent4>
      <a:accent5>
        <a:srgbClr val="003C7F"/>
      </a:accent5>
      <a:accent6>
        <a:srgbClr val="E83E45"/>
      </a:accent6>
      <a:hlink>
        <a:srgbClr val="008FD5"/>
      </a:hlink>
      <a:folHlink>
        <a:srgbClr val="0072BC"/>
      </a:folHlink>
    </a:clrScheme>
    <a:fontScheme name="Montserrat">
      <a:majorFont>
        <a:latin typeface="Montserrat"/>
        <a:ea typeface="Helvetica Neue"/>
        <a:cs typeface="Helvetica Neue"/>
      </a:majorFont>
      <a:minorFont>
        <a:latin typeface="Montserrat"/>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CERIEC-PowerPoint-05.potx" id="{6CC76CC5-F9CA-4E45-9D45-870AED25409E}" vid="{38D7B144-3C8E-4D6C-B98B-ABF64739683E}"/>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0B306C2FF7AEC4380007B457260DE9D" ma:contentTypeVersion="17" ma:contentTypeDescription="Crée un document." ma:contentTypeScope="" ma:versionID="d5866424c56f2fe1befbdd47bd02bb93">
  <xsd:schema xmlns:xsd="http://www.w3.org/2001/XMLSchema" xmlns:xs="http://www.w3.org/2001/XMLSchema" xmlns:p="http://schemas.microsoft.com/office/2006/metadata/properties" xmlns:ns2="57337457-e179-488d-a131-3cdf128eed8f" xmlns:ns3="88574ef0-947a-41ed-a76d-6a7271f6ce82" targetNamespace="http://schemas.microsoft.com/office/2006/metadata/properties" ma:root="true" ma:fieldsID="720c8ef92d669121108e7f3e71d87865" ns2:_="" ns3:_="">
    <xsd:import namespace="57337457-e179-488d-a131-3cdf128eed8f"/>
    <xsd:import namespace="88574ef0-947a-41ed-a76d-6a7271f6ce8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37457-e179-488d-a131-3cdf128eed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85a852ff-fd58-470d-9965-c03373c1aa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574ef0-947a-41ed-a76d-6a7271f6ce82"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5195faa5-8c7b-4a1f-a2a4-a921a843cd03}" ma:internalName="TaxCatchAll" ma:showField="CatchAllData" ma:web="88574ef0-947a-41ed-a76d-6a7271f6ce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8574ef0-947a-41ed-a76d-6a7271f6ce82">
      <UserInfo>
        <DisplayName>Rossignol, Chantal</DisplayName>
        <AccountId>11</AccountId>
        <AccountType/>
      </UserInfo>
      <UserInfo>
        <DisplayName>Glaus, Mathias</DisplayName>
        <AccountId>49</AccountId>
        <AccountType/>
      </UserInfo>
    </SharedWithUsers>
    <MediaLengthInSeconds xmlns="57337457-e179-488d-a131-3cdf128eed8f" xsi:nil="true"/>
    <lcf76f155ced4ddcb4097134ff3c332f xmlns="57337457-e179-488d-a131-3cdf128eed8f">
      <Terms xmlns="http://schemas.microsoft.com/office/infopath/2007/PartnerControls"/>
    </lcf76f155ced4ddcb4097134ff3c332f>
    <TaxCatchAll xmlns="88574ef0-947a-41ed-a76d-6a7271f6ce82" xsi:nil="true"/>
  </documentManagement>
</p:properties>
</file>

<file path=customXml/itemProps1.xml><?xml version="1.0" encoding="utf-8"?>
<ds:datastoreItem xmlns:ds="http://schemas.openxmlformats.org/officeDocument/2006/customXml" ds:itemID="{923D3E36-556D-418C-A34C-37EEBD3AE9C4}">
  <ds:schemaRefs>
    <ds:schemaRef ds:uri="http://schemas.microsoft.com/sharepoint/v3/contenttype/forms"/>
  </ds:schemaRefs>
</ds:datastoreItem>
</file>

<file path=customXml/itemProps2.xml><?xml version="1.0" encoding="utf-8"?>
<ds:datastoreItem xmlns:ds="http://schemas.openxmlformats.org/officeDocument/2006/customXml" ds:itemID="{B8518BD7-9B48-4AEB-9760-6D3FE7FE00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337457-e179-488d-a131-3cdf128eed8f"/>
    <ds:schemaRef ds:uri="88574ef0-947a-41ed-a76d-6a7271f6ce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E002B46-2393-408C-B3BE-98B349A7AF07}">
  <ds:schemaRefs>
    <ds:schemaRef ds:uri="http://purl.org/dc/elements/1.1/"/>
    <ds:schemaRef ds:uri="http://schemas.microsoft.com/office/infopath/2007/PartnerControls"/>
    <ds:schemaRef ds:uri="http://schemas.openxmlformats.org/package/2006/metadata/core-properties"/>
    <ds:schemaRef ds:uri="http://purl.org/dc/terms/"/>
    <ds:schemaRef ds:uri="http://www.w3.org/XML/1998/namespace"/>
    <ds:schemaRef ds:uri="169cb649-63ea-40a2-bacc-075d8255d231"/>
    <ds:schemaRef ds:uri="http://schemas.microsoft.com/office/2006/documentManagement/types"/>
    <ds:schemaRef ds:uri="b26c9249-2897-44a0-a082-0eace4d71bd0"/>
    <ds:schemaRef ds:uri="http://schemas.microsoft.com/office/2006/metadata/properties"/>
    <ds:schemaRef ds:uri="http://purl.org/dc/dcmitype/"/>
    <ds:schemaRef ds:uri="88574ef0-947a-41ed-a76d-6a7271f6ce82"/>
    <ds:schemaRef ds:uri="57337457-e179-488d-a131-3cdf128eed8f"/>
  </ds:schemaRefs>
</ds:datastoreItem>
</file>

<file path=docProps/app.xml><?xml version="1.0" encoding="utf-8"?>
<Properties xmlns="http://schemas.openxmlformats.org/officeDocument/2006/extended-properties" xmlns:vt="http://schemas.openxmlformats.org/officeDocument/2006/docPropsVTypes">
  <Template/>
  <TotalTime>18772</TotalTime>
  <Words>4331</Words>
  <Application>Microsoft Office PowerPoint</Application>
  <PresentationFormat>Personnalisé</PresentationFormat>
  <Paragraphs>500</Paragraphs>
  <Slides>35</Slides>
  <Notes>34</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35</vt:i4>
      </vt:variant>
    </vt:vector>
  </HeadingPairs>
  <TitlesOfParts>
    <vt:vector size="46" baseType="lpstr">
      <vt:lpstr>Arial</vt:lpstr>
      <vt:lpstr>Arial</vt:lpstr>
      <vt:lpstr>Calibri</vt:lpstr>
      <vt:lpstr>Courier New</vt:lpstr>
      <vt:lpstr>Franklin Gothic Demi Cond</vt:lpstr>
      <vt:lpstr>Helvetica Neue</vt:lpstr>
      <vt:lpstr>Helvetica Neue Medium</vt:lpstr>
      <vt:lpstr>Montserrat</vt:lpstr>
      <vt:lpstr>Symbol</vt:lpstr>
      <vt:lpstr>Wingdings</vt:lpstr>
      <vt:lpstr>21_BasicWhite</vt:lpstr>
      <vt:lpstr>Présentation PowerPoint</vt:lpstr>
      <vt:lpstr>Ordre du jour </vt:lpstr>
      <vt:lpstr>Présentation PowerPoint</vt:lpstr>
      <vt:lpstr>Bilan et enseignements du projet</vt:lpstr>
      <vt:lpstr>Présentation PowerPoint</vt:lpstr>
      <vt:lpstr>Chaine de valeur</vt:lpstr>
      <vt:lpstr>Gisement</vt:lpstr>
      <vt:lpstr>Importations et exportations</vt:lpstr>
      <vt:lpstr>Importations et exportations</vt:lpstr>
      <vt:lpstr>Fabrication au Québec</vt:lpstr>
      <vt:lpstr>Fabrication au Québec </vt:lpstr>
      <vt:lpstr>Fabrication au Québec </vt:lpstr>
      <vt:lpstr>Rénovation</vt:lpstr>
      <vt:lpstr>Installation </vt:lpstr>
      <vt:lpstr>Types de collecte</vt:lpstr>
      <vt:lpstr>Déconstruction</vt:lpstr>
      <vt:lpstr>Réponse du sondage</vt:lpstr>
      <vt:lpstr>Collecte par conteneur (sur chantier ou à l’atelier)</vt:lpstr>
      <vt:lpstr>Collecte sur appel  </vt:lpstr>
      <vt:lpstr>Point de dépôt en écocentre </vt:lpstr>
      <vt:lpstr>Démantèlement</vt:lpstr>
      <vt:lpstr>Etat des lieux </vt:lpstr>
      <vt:lpstr>Organisation terrain </vt:lpstr>
      <vt:lpstr>Présentation PowerPoint</vt:lpstr>
      <vt:lpstr>Quantités démantelées</vt:lpstr>
      <vt:lpstr>Surface démantelée</vt:lpstr>
      <vt:lpstr>Performance de démantèlement </vt:lpstr>
      <vt:lpstr>Apprentissages</vt:lpstr>
      <vt:lpstr>Complexité</vt:lpstr>
      <vt:lpstr>Recyclage</vt:lpstr>
      <vt:lpstr>Matière récupérée</vt:lpstr>
      <vt:lpstr>Quantité récupérée</vt:lpstr>
      <vt:lpstr>Redevance pour accueil </vt:lpstr>
      <vt:lpstr>Conclusion</vt:lpstr>
      <vt:lpstr>Merci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dc:title>
  <dc:creator>Chiasson, Émilie</dc:creator>
  <cp:lastModifiedBy>Montoux, Hortense</cp:lastModifiedBy>
  <cp:revision>253</cp:revision>
  <dcterms:modified xsi:type="dcterms:W3CDTF">2023-12-21T16:27:53Z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254900</vt:r8>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MediaServiceImageTags">
    <vt:lpwstr/>
  </property>
  <property fmtid="{D5CDD505-2E9C-101B-9397-08002B2CF9AE}" pid="9" name="ContentTypeId">
    <vt:lpwstr>0x01010070B306C2FF7AEC4380007B457260DE9D</vt:lpwstr>
  </property>
</Properties>
</file>